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58"/>
  </p:notesMasterIdLst>
  <p:handoutMasterIdLst>
    <p:handoutMasterId r:id="rId59"/>
  </p:handoutMasterIdLst>
  <p:sldIdLst>
    <p:sldId id="292" r:id="rId5"/>
    <p:sldId id="362" r:id="rId6"/>
    <p:sldId id="2147376339" r:id="rId7"/>
    <p:sldId id="258" r:id="rId8"/>
    <p:sldId id="2147376340" r:id="rId9"/>
    <p:sldId id="2147376341" r:id="rId10"/>
    <p:sldId id="282" r:id="rId11"/>
    <p:sldId id="2147376342" r:id="rId12"/>
    <p:sldId id="295" r:id="rId13"/>
    <p:sldId id="500" r:id="rId14"/>
    <p:sldId id="501" r:id="rId15"/>
    <p:sldId id="494" r:id="rId16"/>
    <p:sldId id="257" r:id="rId17"/>
    <p:sldId id="261" r:id="rId18"/>
    <p:sldId id="259" r:id="rId19"/>
    <p:sldId id="260" r:id="rId20"/>
    <p:sldId id="2147376338" r:id="rId21"/>
    <p:sldId id="271" r:id="rId22"/>
    <p:sldId id="2147376343" r:id="rId23"/>
    <p:sldId id="297" r:id="rId24"/>
    <p:sldId id="262" r:id="rId25"/>
    <p:sldId id="264" r:id="rId26"/>
    <p:sldId id="456" r:id="rId27"/>
    <p:sldId id="457" r:id="rId28"/>
    <p:sldId id="458" r:id="rId29"/>
    <p:sldId id="459" r:id="rId30"/>
    <p:sldId id="266" r:id="rId31"/>
    <p:sldId id="2147376344" r:id="rId32"/>
    <p:sldId id="265" r:id="rId33"/>
    <p:sldId id="479" r:id="rId34"/>
    <p:sldId id="484" r:id="rId35"/>
    <p:sldId id="267" r:id="rId36"/>
    <p:sldId id="268" r:id="rId37"/>
    <p:sldId id="269" r:id="rId38"/>
    <p:sldId id="447" r:id="rId39"/>
    <p:sldId id="448" r:id="rId40"/>
    <p:sldId id="453" r:id="rId41"/>
    <p:sldId id="455" r:id="rId42"/>
    <p:sldId id="485" r:id="rId43"/>
    <p:sldId id="2147376345" r:id="rId44"/>
    <p:sldId id="263" r:id="rId45"/>
    <p:sldId id="463" r:id="rId46"/>
    <p:sldId id="464" r:id="rId47"/>
    <p:sldId id="482" r:id="rId48"/>
    <p:sldId id="462" r:id="rId49"/>
    <p:sldId id="483" r:id="rId50"/>
    <p:sldId id="276" r:id="rId51"/>
    <p:sldId id="277" r:id="rId52"/>
    <p:sldId id="278" r:id="rId53"/>
    <p:sldId id="279" r:id="rId54"/>
    <p:sldId id="283" r:id="rId55"/>
    <p:sldId id="300" r:id="rId56"/>
    <p:sldId id="293" r:id="rId57"/>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B6"/>
    <a:srgbClr val="2F305C"/>
    <a:srgbClr val="113F6F"/>
    <a:srgbClr val="013D61"/>
    <a:srgbClr val="F3703A"/>
    <a:srgbClr val="515083"/>
    <a:srgbClr val="3C4798"/>
    <a:srgbClr val="E68637"/>
    <a:srgbClr val="F6A287"/>
    <a:srgbClr val="E98B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39" autoAdjust="0"/>
  </p:normalViewPr>
  <p:slideViewPr>
    <p:cSldViewPr snapToGrid="0">
      <p:cViewPr varScale="1">
        <p:scale>
          <a:sx n="112" d="100"/>
          <a:sy n="112" d="100"/>
        </p:scale>
        <p:origin x="2106" y="168"/>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50" baseline="0">
                <a:solidFill>
                  <a:srgbClr val="0070C0"/>
                </a:solidFill>
                <a:latin typeface="+mn-lt"/>
                <a:ea typeface="+mn-ea"/>
                <a:cs typeface="+mn-cs"/>
              </a:defRPr>
            </a:pPr>
            <a:r>
              <a:rPr lang="it-IT" dirty="0">
                <a:solidFill>
                  <a:srgbClr val="0070C0"/>
                </a:solidFill>
              </a:rPr>
              <a:t>ASMBS</a:t>
            </a:r>
          </a:p>
          <a:p>
            <a:pPr>
              <a:defRPr>
                <a:solidFill>
                  <a:srgbClr val="0070C0"/>
                </a:solidFill>
              </a:defRPr>
            </a:pPr>
            <a:r>
              <a:rPr lang="it-IT" dirty="0">
                <a:solidFill>
                  <a:srgbClr val="0070C0"/>
                </a:solidFill>
              </a:rPr>
              <a:t>American Society for </a:t>
            </a:r>
            <a:r>
              <a:rPr lang="it-IT" dirty="0" err="1">
                <a:solidFill>
                  <a:srgbClr val="0070C0"/>
                </a:solidFill>
              </a:rPr>
              <a:t>Metabolic</a:t>
            </a:r>
            <a:r>
              <a:rPr lang="it-IT" dirty="0">
                <a:solidFill>
                  <a:srgbClr val="0070C0"/>
                </a:solidFill>
              </a:rPr>
              <a:t> and </a:t>
            </a:r>
            <a:r>
              <a:rPr lang="it-IT" dirty="0" err="1">
                <a:solidFill>
                  <a:srgbClr val="0070C0"/>
                </a:solidFill>
              </a:rPr>
              <a:t>Bariatric</a:t>
            </a:r>
            <a:r>
              <a:rPr lang="it-IT" dirty="0">
                <a:solidFill>
                  <a:srgbClr val="0070C0"/>
                </a:solidFill>
              </a:rPr>
              <a:t> Surgery</a:t>
            </a:r>
          </a:p>
        </c:rich>
      </c:tx>
      <c:overlay val="0"/>
      <c:spPr>
        <a:noFill/>
        <a:ln>
          <a:noFill/>
        </a:ln>
        <a:effectLst/>
      </c:spPr>
      <c:txPr>
        <a:bodyPr rot="0" spcFirstLastPara="1" vertOverflow="ellipsis" vert="horz" wrap="square" anchor="ctr" anchorCtr="1"/>
        <a:lstStyle/>
        <a:p>
          <a:pPr>
            <a:defRPr sz="2200" b="1" i="0" u="none" strike="noStrike" kern="1200" cap="all" spc="50" baseline="0">
              <a:solidFill>
                <a:srgbClr val="0070C0"/>
              </a:solidFill>
              <a:latin typeface="+mn-lt"/>
              <a:ea typeface="+mn-ea"/>
              <a:cs typeface="+mn-cs"/>
            </a:defRPr>
          </a:pPr>
          <a:endParaRPr lang="it-IT"/>
        </a:p>
      </c:txPr>
    </c:title>
    <c:autoTitleDeleted val="0"/>
    <c:plotArea>
      <c:layout/>
      <c:barChart>
        <c:barDir val="col"/>
        <c:grouping val="clustered"/>
        <c:varyColors val="0"/>
        <c:ser>
          <c:idx val="0"/>
          <c:order val="0"/>
          <c:tx>
            <c:strRef>
              <c:f>Foglio1!$B$1</c:f>
              <c:strCache>
                <c:ptCount val="1"/>
                <c:pt idx="0">
                  <c:v>Average</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Foglio1!$A$2:$A$3</c:f>
              <c:strCache>
                <c:ptCount val="2"/>
                <c:pt idx="0">
                  <c:v>BPL length</c:v>
                </c:pt>
                <c:pt idx="1">
                  <c:v>AL length</c:v>
                </c:pt>
              </c:strCache>
            </c:strRef>
          </c:cat>
          <c:val>
            <c:numRef>
              <c:f>Foglio1!$B$2:$B$3</c:f>
              <c:numCache>
                <c:formatCode>General</c:formatCode>
                <c:ptCount val="2"/>
                <c:pt idx="0">
                  <c:v>48</c:v>
                </c:pt>
                <c:pt idx="1">
                  <c:v>114</c:v>
                </c:pt>
              </c:numCache>
            </c:numRef>
          </c:val>
          <c:extLst>
            <c:ext xmlns:c16="http://schemas.microsoft.com/office/drawing/2014/chart" uri="{C3380CC4-5D6E-409C-BE32-E72D297353CC}">
              <c16:uniqueId val="{00000000-E847-48A8-8660-A22C386D2314}"/>
            </c:ext>
          </c:extLst>
        </c:ser>
        <c:ser>
          <c:idx val="1"/>
          <c:order val="1"/>
          <c:tx>
            <c:strRef>
              <c:f>Foglio1!$C$1</c:f>
              <c:strCache>
                <c:ptCount val="1"/>
                <c:pt idx="0">
                  <c:v>Minimum</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Foglio1!$A$2:$A$3</c:f>
              <c:strCache>
                <c:ptCount val="2"/>
                <c:pt idx="0">
                  <c:v>BPL length</c:v>
                </c:pt>
                <c:pt idx="1">
                  <c:v>AL length</c:v>
                </c:pt>
              </c:strCache>
            </c:strRef>
          </c:cat>
          <c:val>
            <c:numRef>
              <c:f>Foglio1!$C$2:$C$3</c:f>
              <c:numCache>
                <c:formatCode>General</c:formatCode>
                <c:ptCount val="2"/>
                <c:pt idx="0">
                  <c:v>10</c:v>
                </c:pt>
                <c:pt idx="1">
                  <c:v>35</c:v>
                </c:pt>
              </c:numCache>
            </c:numRef>
          </c:val>
          <c:extLst>
            <c:ext xmlns:c16="http://schemas.microsoft.com/office/drawing/2014/chart" uri="{C3380CC4-5D6E-409C-BE32-E72D297353CC}">
              <c16:uniqueId val="{00000001-E847-48A8-8660-A22C386D2314}"/>
            </c:ext>
          </c:extLst>
        </c:ser>
        <c:ser>
          <c:idx val="2"/>
          <c:order val="2"/>
          <c:tx>
            <c:strRef>
              <c:f>Foglio1!$D$1</c:f>
              <c:strCache>
                <c:ptCount val="1"/>
                <c:pt idx="0">
                  <c:v>Maximum</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Foglio1!$A$2:$A$3</c:f>
              <c:strCache>
                <c:ptCount val="2"/>
                <c:pt idx="0">
                  <c:v>BPL length</c:v>
                </c:pt>
                <c:pt idx="1">
                  <c:v>AL length</c:v>
                </c:pt>
              </c:strCache>
            </c:strRef>
          </c:cat>
          <c:val>
            <c:numRef>
              <c:f>Foglio1!$D$2:$D$3</c:f>
              <c:numCache>
                <c:formatCode>General</c:formatCode>
                <c:ptCount val="2"/>
                <c:pt idx="0">
                  <c:v>250</c:v>
                </c:pt>
                <c:pt idx="1">
                  <c:v>225</c:v>
                </c:pt>
              </c:numCache>
            </c:numRef>
          </c:val>
          <c:extLst>
            <c:ext xmlns:c16="http://schemas.microsoft.com/office/drawing/2014/chart" uri="{C3380CC4-5D6E-409C-BE32-E72D297353CC}">
              <c16:uniqueId val="{00000002-E847-48A8-8660-A22C386D2314}"/>
            </c:ext>
          </c:extLst>
        </c:ser>
        <c:dLbls>
          <c:showLegendKey val="0"/>
          <c:showVal val="1"/>
          <c:showCatName val="0"/>
          <c:showSerName val="0"/>
          <c:showPercent val="0"/>
          <c:showBubbleSize val="0"/>
        </c:dLbls>
        <c:gapWidth val="355"/>
        <c:overlap val="-70"/>
        <c:axId val="154677248"/>
        <c:axId val="154678784"/>
      </c:barChart>
      <c:catAx>
        <c:axId val="154677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FF0000"/>
                </a:solidFill>
                <a:latin typeface="+mn-lt"/>
                <a:ea typeface="+mn-ea"/>
                <a:cs typeface="+mn-cs"/>
              </a:defRPr>
            </a:pPr>
            <a:endParaRPr lang="it-IT"/>
          </a:p>
        </c:txPr>
        <c:crossAx val="154678784"/>
        <c:crosses val="autoZero"/>
        <c:auto val="1"/>
        <c:lblAlgn val="ctr"/>
        <c:lblOffset val="100"/>
        <c:noMultiLvlLbl val="0"/>
      </c:catAx>
      <c:valAx>
        <c:axId val="154678784"/>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54677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rgbClr val="0070C0"/>
                </a:solidFill>
                <a:latin typeface="+mn-lt"/>
                <a:ea typeface="+mn-ea"/>
                <a:cs typeface="+mn-cs"/>
              </a:defRPr>
            </a:pPr>
            <a:r>
              <a:rPr lang="it-IT" sz="2400" dirty="0">
                <a:solidFill>
                  <a:srgbClr val="0070C0"/>
                </a:solidFill>
              </a:rPr>
              <a:t>International Survey of 651 </a:t>
            </a:r>
            <a:r>
              <a:rPr lang="it-IT" sz="2400" dirty="0" err="1">
                <a:solidFill>
                  <a:srgbClr val="0070C0"/>
                </a:solidFill>
              </a:rPr>
              <a:t>surgeons</a:t>
            </a:r>
            <a:r>
              <a:rPr lang="it-IT" sz="2400" dirty="0">
                <a:solidFill>
                  <a:srgbClr val="0070C0"/>
                </a:solidFill>
              </a:rPr>
              <a:t> from </a:t>
            </a:r>
            <a:r>
              <a:rPr lang="it-IT" sz="2400" dirty="0">
                <a:solidFill>
                  <a:srgbClr val="FF0000"/>
                </a:solidFill>
              </a:rPr>
              <a:t>65 countries</a:t>
            </a:r>
          </a:p>
        </c:rich>
      </c:tx>
      <c:overlay val="0"/>
      <c:spPr>
        <a:noFill/>
        <a:ln>
          <a:noFill/>
        </a:ln>
        <a:effectLst/>
      </c:spPr>
    </c:title>
    <c:autoTitleDeleted val="0"/>
    <c:plotArea>
      <c:layout/>
      <c:barChart>
        <c:barDir val="col"/>
        <c:grouping val="clustered"/>
        <c:varyColors val="0"/>
        <c:ser>
          <c:idx val="0"/>
          <c:order val="0"/>
          <c:tx>
            <c:strRef>
              <c:f>Foglio1!$B$1</c:f>
              <c:strCache>
                <c:ptCount val="1"/>
                <c:pt idx="0">
                  <c:v>Minum</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060"/>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Foglio1!$A$2:$A$3</c:f>
              <c:strCache>
                <c:ptCount val="2"/>
                <c:pt idx="0">
                  <c:v>BPL length</c:v>
                </c:pt>
                <c:pt idx="1">
                  <c:v>AL length</c:v>
                </c:pt>
              </c:strCache>
            </c:strRef>
          </c:cat>
          <c:val>
            <c:numRef>
              <c:f>Foglio1!$B$2:$B$3</c:f>
              <c:numCache>
                <c:formatCode>General</c:formatCode>
                <c:ptCount val="2"/>
                <c:pt idx="0">
                  <c:v>76</c:v>
                </c:pt>
                <c:pt idx="1">
                  <c:v>126</c:v>
                </c:pt>
              </c:numCache>
            </c:numRef>
          </c:val>
          <c:extLst>
            <c:ext xmlns:c16="http://schemas.microsoft.com/office/drawing/2014/chart" uri="{C3380CC4-5D6E-409C-BE32-E72D297353CC}">
              <c16:uniqueId val="{00000000-F86E-4F49-B3AE-F29EF1415610}"/>
            </c:ext>
          </c:extLst>
        </c:ser>
        <c:ser>
          <c:idx val="1"/>
          <c:order val="1"/>
          <c:tx>
            <c:strRef>
              <c:f>Foglio1!$C$1</c:f>
              <c:strCache>
                <c:ptCount val="1"/>
                <c:pt idx="0">
                  <c:v>Maximum</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060"/>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Foglio1!$A$2:$A$3</c:f>
              <c:strCache>
                <c:ptCount val="2"/>
                <c:pt idx="0">
                  <c:v>BPL length</c:v>
                </c:pt>
                <c:pt idx="1">
                  <c:v>AL length</c:v>
                </c:pt>
              </c:strCache>
            </c:strRef>
          </c:cat>
          <c:val>
            <c:numRef>
              <c:f>Foglio1!$C$2:$C$3</c:f>
              <c:numCache>
                <c:formatCode>General</c:formatCode>
                <c:ptCount val="2"/>
                <c:pt idx="0">
                  <c:v>100</c:v>
                </c:pt>
                <c:pt idx="1">
                  <c:v>150</c:v>
                </c:pt>
              </c:numCache>
            </c:numRef>
          </c:val>
          <c:extLst>
            <c:ext xmlns:c16="http://schemas.microsoft.com/office/drawing/2014/chart" uri="{C3380CC4-5D6E-409C-BE32-E72D297353CC}">
              <c16:uniqueId val="{00000001-F86E-4F49-B3AE-F29EF1415610}"/>
            </c:ext>
          </c:extLst>
        </c:ser>
        <c:dLbls>
          <c:showLegendKey val="0"/>
          <c:showVal val="1"/>
          <c:showCatName val="0"/>
          <c:showSerName val="0"/>
          <c:showPercent val="0"/>
          <c:showBubbleSize val="0"/>
        </c:dLbls>
        <c:gapWidth val="100"/>
        <c:overlap val="-24"/>
        <c:axId val="166902016"/>
        <c:axId val="166916096"/>
      </c:barChart>
      <c:catAx>
        <c:axId val="16690201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FF0000"/>
                </a:solidFill>
                <a:latin typeface="+mn-lt"/>
                <a:ea typeface="+mn-ea"/>
                <a:cs typeface="+mn-cs"/>
              </a:defRPr>
            </a:pPr>
            <a:endParaRPr lang="it-IT"/>
          </a:p>
        </c:txPr>
        <c:crossAx val="166916096"/>
        <c:crosses val="autoZero"/>
        <c:auto val="1"/>
        <c:lblAlgn val="ctr"/>
        <c:lblOffset val="100"/>
        <c:noMultiLvlLbl val="0"/>
      </c:catAx>
      <c:valAx>
        <c:axId val="16691609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4">
                    <a:lumMod val="50000"/>
                  </a:schemeClr>
                </a:solidFill>
                <a:latin typeface="+mn-lt"/>
                <a:ea typeface="+mn-ea"/>
                <a:cs typeface="+mn-cs"/>
              </a:defRPr>
            </a:pPr>
            <a:endParaRPr lang="it-IT"/>
          </a:p>
        </c:txPr>
        <c:crossAx val="166902016"/>
        <c:crosses val="autoZero"/>
        <c:crossBetween val="between"/>
      </c:valA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rgbClr val="0070C0"/>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12/05/2025</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12/05/2025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Questa il nostro case mix che include una quota sempre crescente di Endoscopia Bariatrica sia primaria che revisionale</a:t>
            </a:r>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2</a:t>
            </a:fld>
            <a:endParaRPr lang="it-IT" noProof="0" dirty="0"/>
          </a:p>
        </p:txBody>
      </p:sp>
    </p:spTree>
    <p:extLst>
      <p:ext uri="{BB962C8B-B14F-4D97-AF65-F5344CB8AC3E}">
        <p14:creationId xmlns:p14="http://schemas.microsoft.com/office/powerpoint/2010/main" val="3627886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questi due grafici sono chiare le variabili associate al recupero ponderale dopo by-pass e a destra come sia importante intervenire rapidamente con le tecniche endoscopiche,  infatti i  risultati sono migliori se eseguite ENTRO  i 5 anni dalla procedura primaria</a:t>
            </a:r>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11</a:t>
            </a:fld>
            <a:endParaRPr lang="it-IT" noProof="0" dirty="0"/>
          </a:p>
        </p:txBody>
      </p:sp>
    </p:spTree>
    <p:extLst>
      <p:ext uri="{BB962C8B-B14F-4D97-AF65-F5344CB8AC3E}">
        <p14:creationId xmlns:p14="http://schemas.microsoft.com/office/powerpoint/2010/main" val="1896352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questa diapositiva del 2018 sono riassunti gli interventi descritti in letteratura e da allora sono anche aumentati. Potete capire come non vi sia una standardizzazione degli interventi  e i pazienti potrebbero presentare altrettante anatomie modificate </a:t>
            </a:r>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12</a:t>
            </a:fld>
            <a:endParaRPr lang="it-IT" noProof="0" dirty="0"/>
          </a:p>
        </p:txBody>
      </p:sp>
    </p:spTree>
    <p:extLst>
      <p:ext uri="{BB962C8B-B14F-4D97-AF65-F5344CB8AC3E}">
        <p14:creationId xmlns:p14="http://schemas.microsoft.com/office/powerpoint/2010/main" val="2605753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0" name="Google Shape;32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76546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it-IT"/>
              <a:t>Soltanto il 18% dei chirurghi dal precedente sondaggio misura la lunghezza totale delle anse e l’87% usa una lunghezza costante dell’ansa alimentare</a:t>
            </a:r>
            <a:endParaRPr/>
          </a:p>
        </p:txBody>
      </p:sp>
      <p:sp>
        <p:nvSpPr>
          <p:cNvPr id="376" name="Google Shape;37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8" name="Google Shape;3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it-IT"/>
              <a:t>Non si può standardizzare la lunghezza del CC perché la maggior parte dei chirurghi non la misurano </a:t>
            </a:r>
            <a:endParaRPr/>
          </a:p>
        </p:txBody>
      </p:sp>
      <p:sp>
        <p:nvSpPr>
          <p:cNvPr id="360" name="Google Shape;36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4D5156"/>
              </a:buClr>
              <a:buSzPts val="1200"/>
              <a:buFont typeface="arial"/>
              <a:buNone/>
            </a:pPr>
            <a:r>
              <a:rPr lang="it-IT" dirty="0"/>
              <a:t>Ma sappiamo benissimo che nonostante questi siano i valori standard utilizzati nel bypass gastrico su ansa alla Roux, ancora non ci possiamo ritenere soddisfatti visto che il problema del recupero ponderale e del mancato controllo sulla funzione metabolica nel lungo termine rimangono elevati secondo la letteratura.  </a:t>
            </a:r>
            <a:endParaRPr dirty="0"/>
          </a:p>
        </p:txBody>
      </p:sp>
      <p:sp>
        <p:nvSpPr>
          <p:cNvPr id="533" name="Google Shape;53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it-IT" dirty="0"/>
              <a:t>Torres: miglioramento nella perdita di peso senza complicanze legate alla malnutrizione</a:t>
            </a:r>
            <a:endParaRPr dirty="0"/>
          </a:p>
          <a:p>
            <a:pPr marL="0" lvl="0" indent="0" algn="l" rtl="0">
              <a:spcBef>
                <a:spcPts val="0"/>
              </a:spcBef>
              <a:spcAft>
                <a:spcPts val="0"/>
              </a:spcAft>
              <a:buClr>
                <a:schemeClr val="dk1"/>
              </a:buClr>
              <a:buSzPts val="1200"/>
              <a:buFont typeface="Calibri"/>
              <a:buNone/>
            </a:pPr>
            <a:r>
              <a:rPr lang="it-IT" dirty="0"/>
              <a:t>La </a:t>
            </a:r>
            <a:r>
              <a:rPr lang="it-IT" dirty="0" err="1"/>
              <a:t>distalizzazione</a:t>
            </a:r>
            <a:r>
              <a:rPr lang="it-IT" dirty="0"/>
              <a:t> di tipo I è stata utilizzata ad esempio anche da </a:t>
            </a:r>
            <a:r>
              <a:rPr lang="it-IT" dirty="0" err="1"/>
              <a:t>Kellum</a:t>
            </a:r>
            <a:r>
              <a:rPr lang="it-IT" dirty="0"/>
              <a:t> che ha confezionato un CC di 50 cm in una parte di pazienti che hanno sviluppato tutti malnutrizione, mentre di quelli con CC di 150 cm il 43% hanno sviluppato tale complicanza. </a:t>
            </a:r>
            <a:endParaRPr dirty="0"/>
          </a:p>
          <a:p>
            <a:pPr marL="0" lvl="0" indent="0" algn="l" rtl="0">
              <a:spcBef>
                <a:spcPts val="0"/>
              </a:spcBef>
              <a:spcAft>
                <a:spcPts val="0"/>
              </a:spcAft>
              <a:buClr>
                <a:schemeClr val="dk1"/>
              </a:buClr>
              <a:buSzPts val="1200"/>
              <a:buFont typeface="Calibri"/>
              <a:buNone/>
            </a:pPr>
            <a:r>
              <a:rPr lang="it-IT" dirty="0"/>
              <a:t>Anche </a:t>
            </a:r>
            <a:r>
              <a:rPr lang="it-IT" dirty="0" err="1"/>
              <a:t>Fobi</a:t>
            </a:r>
            <a:r>
              <a:rPr lang="it-IT" dirty="0"/>
              <a:t> ha eseguito uno studio dove l’ansa alimentare è stata connessa a metà tra il Treitz e la valvola ileocecale avendo come risultato la malnutrizione in circa 1 paziente su 4. </a:t>
            </a:r>
            <a:endParaRPr dirty="0"/>
          </a:p>
          <a:p>
            <a:pPr marL="0" lvl="0" indent="0" algn="l" rtl="0">
              <a:spcBef>
                <a:spcPts val="0"/>
              </a:spcBef>
              <a:spcAft>
                <a:spcPts val="0"/>
              </a:spcAft>
              <a:buClr>
                <a:schemeClr val="dk1"/>
              </a:buClr>
              <a:buSzPts val="1200"/>
              <a:buFont typeface="Calibri"/>
              <a:buNone/>
            </a:pPr>
            <a:r>
              <a:rPr lang="it-IT" dirty="0"/>
              <a:t>Invece per quanto riguarda la </a:t>
            </a:r>
            <a:r>
              <a:rPr lang="it-IT" dirty="0" err="1"/>
              <a:t>distalizzazione</a:t>
            </a:r>
            <a:r>
              <a:rPr lang="it-IT" dirty="0"/>
              <a:t> di tipo II Brolin aveva comparato tre gruppi di cui uno con ansa BP di 12-25 cm anastomizzata a 75 cm dalla valvola ileocecale quindi con ansa alimentare molto lunga e altri due con ansa alimentare di 150 e 75 cm. Da questo studio ha dimostrato come la lunghezza dell’ansa alimentare correlasse con la perdita di peso, ma fosse legata anche a deficit nutrizionale. </a:t>
            </a:r>
            <a:endParaRPr dirty="0"/>
          </a:p>
          <a:p>
            <a:pPr marL="0" lvl="0" indent="0" algn="l" rtl="0">
              <a:spcBef>
                <a:spcPts val="0"/>
              </a:spcBef>
              <a:spcAft>
                <a:spcPts val="0"/>
              </a:spcAft>
              <a:buClr>
                <a:schemeClr val="dk1"/>
              </a:buClr>
              <a:buSzPts val="1200"/>
              <a:buFont typeface="Calibri"/>
              <a:buNone/>
            </a:pPr>
            <a:r>
              <a:rPr lang="it-IT" dirty="0"/>
              <a:t>Anche Van </a:t>
            </a:r>
            <a:r>
              <a:rPr lang="it-IT" dirty="0" err="1"/>
              <a:t>der</a:t>
            </a:r>
            <a:r>
              <a:rPr lang="it-IT" dirty="0"/>
              <a:t> Burgh nel 2020 ha provato ad allungare l’ansa alimentare fino a creare un CC di 100 cm mostrando una marcata perdita di peso, ma deficit nutrizionali in quasi il 90% dei pazienti e la necessità di chirurgia revisionale nell’11% dei pazienti. Per cui veniva raccomandato di non confezionare un’ansa comune di misura inferiore ai 200 cm. </a:t>
            </a:r>
            <a:endParaRPr dirty="0"/>
          </a:p>
        </p:txBody>
      </p:sp>
      <p:sp>
        <p:nvSpPr>
          <p:cNvPr id="392" name="Google Shape;3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392" name="Google Shape;3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it-IT" dirty="0"/>
              <a:t>In questo trial </a:t>
            </a:r>
            <a:r>
              <a:rPr lang="it-IT" dirty="0" err="1"/>
              <a:t>radomizzato</a:t>
            </a:r>
            <a:r>
              <a:rPr lang="it-IT" dirty="0"/>
              <a:t> e controllato </a:t>
            </a:r>
            <a:r>
              <a:rPr lang="it-IT" dirty="0" err="1"/>
              <a:t>Nergaard</a:t>
            </a:r>
            <a:r>
              <a:rPr lang="it-IT" dirty="0"/>
              <a:t> ha comparato un gruppo di pazienti a cui è stata confezionata un ansa BP di 60 cm a una di 200 cm e il risultato è stato una perdita di peso massima a 2 anni espressa in </a:t>
            </a:r>
            <a:r>
              <a:rPr lang="it-IT" dirty="0" err="1"/>
              <a:t>excess</a:t>
            </a:r>
            <a:r>
              <a:rPr lang="it-IT" dirty="0"/>
              <a:t> BMI </a:t>
            </a:r>
            <a:r>
              <a:rPr lang="it-IT" dirty="0" err="1"/>
              <a:t>loss</a:t>
            </a:r>
            <a:r>
              <a:rPr lang="it-IT" dirty="0"/>
              <a:t> dell’89% nel gruppo con ansa BP più lunga e del 78% nell’altro. Questa </a:t>
            </a:r>
            <a:r>
              <a:rPr lang="it-IT" dirty="0" err="1"/>
              <a:t>dfifferenza</a:t>
            </a:r>
            <a:r>
              <a:rPr lang="it-IT" dirty="0"/>
              <a:t> si mantiene statisticamente significativa anche a 7 anni di FU. Questo a discapito di una maggior incidenza di anemia </a:t>
            </a:r>
            <a:r>
              <a:rPr lang="it-IT" dirty="0" err="1"/>
              <a:t>sideropenica</a:t>
            </a:r>
            <a:r>
              <a:rPr lang="it-IT" dirty="0"/>
              <a:t> e di deficit di Vitamina D. </a:t>
            </a:r>
            <a:endParaRPr dirty="0"/>
          </a:p>
        </p:txBody>
      </p:sp>
      <p:sp>
        <p:nvSpPr>
          <p:cNvPr id="423" name="Google Shape;42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217488" y="812800"/>
            <a:ext cx="7121525" cy="400685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1DCF95F-E12A-498F-808B-7081A7AD588C}" type="slidenum">
              <a:rPr lang="it-IT" altLang="it-IT"/>
              <a:pPr/>
              <a:t>23</a:t>
            </a:fld>
            <a:endParaRPr lang="it-IT" altLang="it-IT"/>
          </a:p>
        </p:txBody>
      </p:sp>
    </p:spTree>
    <p:extLst>
      <p:ext uri="{BB962C8B-B14F-4D97-AF65-F5344CB8AC3E}">
        <p14:creationId xmlns:p14="http://schemas.microsoft.com/office/powerpoint/2010/main" val="3425730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217488" y="812800"/>
            <a:ext cx="7121525" cy="4006850"/>
          </a:xfrm>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FA8F6C7-0607-4CC3-AF2D-D7058A0661E1}" type="slidenum">
              <a:rPr lang="it-IT" altLang="it-IT"/>
              <a:pPr/>
              <a:t>24</a:t>
            </a:fld>
            <a:endParaRPr lang="it-IT" altLang="it-IT"/>
          </a:p>
        </p:txBody>
      </p:sp>
    </p:spTree>
    <p:extLst>
      <p:ext uri="{BB962C8B-B14F-4D97-AF65-F5344CB8AC3E}">
        <p14:creationId xmlns:p14="http://schemas.microsoft.com/office/powerpoint/2010/main" val="654477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217488" y="812800"/>
            <a:ext cx="7121525" cy="4006850"/>
          </a:xfrm>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611392C-ECDE-4DD7-9FE7-6E32F94A77F6}" type="slidenum">
              <a:rPr lang="it-IT" altLang="it-IT"/>
              <a:pPr/>
              <a:t>25</a:t>
            </a:fld>
            <a:endParaRPr lang="it-IT" altLang="it-IT"/>
          </a:p>
        </p:txBody>
      </p:sp>
    </p:spTree>
    <p:extLst>
      <p:ext uri="{BB962C8B-B14F-4D97-AF65-F5344CB8AC3E}">
        <p14:creationId xmlns:p14="http://schemas.microsoft.com/office/powerpoint/2010/main" val="3692115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it-IT"/>
              <a:t>Sono stati molti gli studi e gli studiosi che hanno tentato di riassumere le indicazioni più significative riguardo alla lunghezza delle anse nel bypass su ansa alla Roux.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it-IT"/>
              <a:t>Fondamentalmente nonostante non si sia ancora giunti alla validazione di una misura standard della lunghezza delle anse nel bypass gastrico certamente siamo giunti a delle fondamentali conclusioni che possono essere riassunte nel fatto che:</a:t>
            </a:r>
            <a:endParaRPr/>
          </a:p>
          <a:p>
            <a:pPr marL="0" lvl="0" indent="0" algn="l" rtl="0">
              <a:spcBef>
                <a:spcPts val="0"/>
              </a:spcBef>
              <a:spcAft>
                <a:spcPts val="0"/>
              </a:spcAft>
              <a:buClr>
                <a:schemeClr val="dk1"/>
              </a:buClr>
              <a:buSzPts val="1200"/>
              <a:buFont typeface="Calibri"/>
              <a:buNone/>
            </a:pPr>
            <a:r>
              <a:rPr lang="it-IT"/>
              <a:t>-un’ansa BP &gt; di 200 cm è generalmente associata ad ottimi risultati in termini di perdita di peso e di controllo glicemico, ma è associata a frequente deficit di micronutrienti</a:t>
            </a:r>
            <a:endParaRPr/>
          </a:p>
          <a:p>
            <a:pPr marL="0" lvl="0" indent="0" algn="l" rtl="0">
              <a:spcBef>
                <a:spcPts val="0"/>
              </a:spcBef>
              <a:spcAft>
                <a:spcPts val="0"/>
              </a:spcAft>
              <a:buClr>
                <a:schemeClr val="dk1"/>
              </a:buClr>
              <a:buSzPts val="1200"/>
              <a:buFont typeface="Calibri"/>
              <a:buNone/>
            </a:pPr>
            <a:r>
              <a:rPr lang="it-IT"/>
              <a:t>-un’ansa alimentare &gt; di 250 cm sembra essere associata ad una perdita di peso non soddisfacente a fronte di un importante riscontro di malnutrizione</a:t>
            </a:r>
            <a:endParaRPr/>
          </a:p>
          <a:p>
            <a:pPr marL="0" lvl="0" indent="0" algn="l" rtl="0">
              <a:spcBef>
                <a:spcPts val="0"/>
              </a:spcBef>
              <a:spcAft>
                <a:spcPts val="0"/>
              </a:spcAft>
              <a:buClr>
                <a:schemeClr val="dk1"/>
              </a:buClr>
              <a:buSzPts val="1200"/>
              <a:buFont typeface="Calibri"/>
              <a:buNone/>
            </a:pPr>
            <a:r>
              <a:rPr lang="it-IT"/>
              <a:t>-e soprattutto che un’ansa comune inferiore ai 150 cm (soprattutto associata ad un’ansa alimentare molto lunga) provoca un rischio malnutritivo e di eventuale necessità di chirurgia revisionale ancora maggiore.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it-IT"/>
              <a:t>Inoltre numerosi studi in letteratura tra cui questa review sistematica di 21 studi riguardanti il bypass su ansa alla Roux distale eseguita da Wang, hanno sottolineato come il minimo della lunghezza delle anse dovrebbe essere 200 cm per l’ansa comune e 400 cm come lunghezza totale dell’ansa alimentare, al fine di minimizzare complicanze di natura nutrizionale (in particolare per quanto riguarda le vitamine liposolubili, il ferro, il calcio e altri minerali). Questo limite di misura dovrebbe essere particolarmente rispettato soprattutto nei casi di distalizzazione di tipo I.</a:t>
            </a:r>
            <a:endParaRPr/>
          </a:p>
        </p:txBody>
      </p:sp>
      <p:sp>
        <p:nvSpPr>
          <p:cNvPr id="457" name="Google Shape;45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217488" y="812800"/>
            <a:ext cx="7121525" cy="400685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D4DECC8-0D00-4E68-B2D7-D7FBDD3F6B6D}" type="slidenum">
              <a:rPr lang="it-IT" altLang="it-IT"/>
              <a:pPr/>
              <a:t>35</a:t>
            </a:fld>
            <a:endParaRPr lang="it-IT" altLang="it-IT"/>
          </a:p>
        </p:txBody>
      </p:sp>
    </p:spTree>
    <p:extLst>
      <p:ext uri="{BB962C8B-B14F-4D97-AF65-F5344CB8AC3E}">
        <p14:creationId xmlns:p14="http://schemas.microsoft.com/office/powerpoint/2010/main" val="1288975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217488" y="812800"/>
            <a:ext cx="7121525" cy="4006850"/>
          </a:xfrm>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5504338-4914-4234-81C6-3D3E13068641}" type="slidenum">
              <a:rPr lang="it-IT" altLang="it-IT"/>
              <a:pPr/>
              <a:t>36</a:t>
            </a:fld>
            <a:endParaRPr lang="it-IT" altLang="it-IT"/>
          </a:p>
        </p:txBody>
      </p:sp>
    </p:spTree>
    <p:extLst>
      <p:ext uri="{BB962C8B-B14F-4D97-AF65-F5344CB8AC3E}">
        <p14:creationId xmlns:p14="http://schemas.microsoft.com/office/powerpoint/2010/main" val="712800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77" name="Google Shape;57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25072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perdita di peso ed il suo mantenimento nel tempo sono la risultante di numerosi fattori . In questa Review del 2020 si evidenzia come nel follow-up endoscopico una dilatazione dell’anastomosi </a:t>
            </a:r>
            <a:r>
              <a:rPr lang="it-IT" dirty="0" err="1"/>
              <a:t>gastrodigiunale</a:t>
            </a:r>
            <a:r>
              <a:rPr lang="it-IT" dirty="0"/>
              <a:t> o della </a:t>
            </a:r>
            <a:r>
              <a:rPr lang="it-IT" dirty="0" err="1"/>
              <a:t>pouch</a:t>
            </a:r>
            <a:r>
              <a:rPr lang="it-IT" dirty="0"/>
              <a:t> sia. correlata con in incremento  ponderale.  La rivalutazione del team multidisciplinare deve guidare in questi casi il paziente attraverso le varie soluzioni possibili  che prevedono i anche trattamenti endoscopici.</a:t>
            </a:r>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9</a:t>
            </a:fld>
            <a:endParaRPr lang="it-IT" noProof="0" dirty="0"/>
          </a:p>
        </p:txBody>
      </p:sp>
    </p:spTree>
    <p:extLst>
      <p:ext uri="{BB962C8B-B14F-4D97-AF65-F5344CB8AC3E}">
        <p14:creationId xmlns:p14="http://schemas.microsoft.com/office/powerpoint/2010/main" val="4059269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chiaro oggi che vi sia un significativo recupero di peso in circa il 10-20% dei pazienti dopo bypass gastrico . I potenziali fattori causali includono anomalie anatomiche come l'ingrossamento della </a:t>
            </a:r>
            <a:r>
              <a:rPr lang="it-IT" dirty="0" err="1"/>
              <a:t>pouch</a:t>
            </a:r>
            <a:r>
              <a:rPr lang="it-IT" dirty="0"/>
              <a:t>  gastrica e la gastrodigiunostomia (GJ). Questo lavoro del 2011  descrive i QUADRI ENDOSCOPICI  per i pazienti selezionati dopo recupero ponderale e presenta i risultati della TERAPIA  revisionale per i pazienti con anatomia anomala.</a:t>
            </a:r>
          </a:p>
          <a:p>
            <a:r>
              <a:rPr lang="it-IT" dirty="0"/>
              <a:t>L'endoscopia è uno strumento prezioso per valutare il recupero di peso dopo la chirurgia bariatrica consentendo di identificare  anomalie anatomiche  dopo by-pass  nella maggior parte dei pazienti. </a:t>
            </a:r>
          </a:p>
          <a:p>
            <a:r>
              <a:rPr lang="it-IT" dirty="0"/>
              <a:t>Le procedure revisionali per ripristinare la normale anatomia RYGB sembrano avere più successo se eseguite entro 5 anni dalla procedura primaria.</a:t>
            </a:r>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10</a:t>
            </a:fld>
            <a:endParaRPr lang="it-IT" noProof="0" dirty="0"/>
          </a:p>
        </p:txBody>
      </p:sp>
    </p:spTree>
    <p:extLst>
      <p:ext uri="{BB962C8B-B14F-4D97-AF65-F5344CB8AC3E}">
        <p14:creationId xmlns:p14="http://schemas.microsoft.com/office/powerpoint/2010/main" val="2032486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12/05/2025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12/05/2025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12/05/2025</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12/05/2025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12/05/2025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12/05/2025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12/05/2025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12/05/2025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12/05/2025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12/05/2025</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12/05/2025</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5060941" y="0"/>
            <a:ext cx="153926"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12/05/2025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013D6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984836" y="3841"/>
            <a:ext cx="153926" cy="6858000"/>
          </a:xfrm>
          <a:prstGeom prst="rect">
            <a:avLst/>
          </a:prstGeom>
          <a:solidFill>
            <a:srgbClr val="00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8" name="Immagine 7">
            <a:extLst>
              <a:ext uri="{FF2B5EF4-FFF2-40B4-BE49-F238E27FC236}">
                <a16:creationId xmlns:a16="http://schemas.microsoft.com/office/drawing/2014/main" id="{5D945A0D-0BC2-5D67-1B64-3021BAD7BF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38" y="0"/>
            <a:ext cx="5018088"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12/05/2025</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84"/>
        <p:cNvGrpSpPr/>
        <p:nvPr/>
      </p:nvGrpSpPr>
      <p:grpSpPr>
        <a:xfrm>
          <a:off x="0" y="0"/>
          <a:ext cx="0" cy="0"/>
          <a:chOff x="0" y="0"/>
          <a:chExt cx="0" cy="0"/>
        </a:xfrm>
      </p:grpSpPr>
      <p:sp>
        <p:nvSpPr>
          <p:cNvPr id="185" name="Google Shape;185;p42"/>
          <p:cNvSpPr txBox="1">
            <a:spLocks noGrp="1"/>
          </p:cNvSpPr>
          <p:nvPr>
            <p:ph type="title"/>
          </p:nvPr>
        </p:nvSpPr>
        <p:spPr>
          <a:xfrm>
            <a:off x="5029200" y="2705187"/>
            <a:ext cx="6197600" cy="270435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5000"/>
              <a:buFont typeface="Bebas Neue"/>
              <a:buNone/>
              <a:defRPr sz="6667">
                <a:solidFill>
                  <a:schemeClr val="dk2"/>
                </a:solidFill>
                <a:latin typeface="Sora SemiBold"/>
                <a:ea typeface="Sora SemiBold"/>
                <a:cs typeface="Sora SemiBold"/>
                <a:sym typeface="Sora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42"/>
          <p:cNvSpPr txBox="1">
            <a:spLocks noGrp="1"/>
          </p:cNvSpPr>
          <p:nvPr>
            <p:ph type="body" idx="1"/>
          </p:nvPr>
        </p:nvSpPr>
        <p:spPr>
          <a:xfrm>
            <a:off x="5029200" y="5409539"/>
            <a:ext cx="6197600" cy="71186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600"/>
              <a:buNone/>
              <a:defRPr sz="2133">
                <a:solidFill>
                  <a:schemeClr val="dk2"/>
                </a:solidFill>
                <a:latin typeface="Lato"/>
                <a:ea typeface="Lato"/>
                <a:cs typeface="Lato"/>
                <a:sym typeface="Lato"/>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187" name="Google Shape;187;p42"/>
          <p:cNvSpPr txBox="1">
            <a:spLocks noGrp="1"/>
          </p:cNvSpPr>
          <p:nvPr>
            <p:ph type="body" idx="2"/>
          </p:nvPr>
        </p:nvSpPr>
        <p:spPr>
          <a:xfrm>
            <a:off x="965200" y="762825"/>
            <a:ext cx="2774621" cy="218710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0"/>
              </a:spcBef>
              <a:spcAft>
                <a:spcPts val="0"/>
              </a:spcAft>
              <a:buClr>
                <a:schemeClr val="dk1"/>
              </a:buClr>
              <a:buSzPts val="5000"/>
              <a:buNone/>
              <a:defRPr sz="11733">
                <a:solidFill>
                  <a:schemeClr val="lt2"/>
                </a:solidFill>
                <a:latin typeface="Sora SemiBold"/>
                <a:ea typeface="Sora SemiBold"/>
                <a:cs typeface="Sora SemiBold"/>
                <a:sym typeface="Sora SemiBold"/>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Tree>
    <p:extLst>
      <p:ext uri="{BB962C8B-B14F-4D97-AF65-F5344CB8AC3E}">
        <p14:creationId xmlns:p14="http://schemas.microsoft.com/office/powerpoint/2010/main" val="723156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apositiva titolo" type="title">
  <p:cSld name="2_Diapositiva titolo">
    <p:spTree>
      <p:nvGrpSpPr>
        <p:cNvPr id="1" name="Shape 208"/>
        <p:cNvGrpSpPr/>
        <p:nvPr/>
      </p:nvGrpSpPr>
      <p:grpSpPr>
        <a:xfrm>
          <a:off x="0" y="0"/>
          <a:ext cx="0" cy="0"/>
          <a:chOff x="0" y="0"/>
          <a:chExt cx="0" cy="0"/>
        </a:xfrm>
      </p:grpSpPr>
      <p:sp>
        <p:nvSpPr>
          <p:cNvPr id="209" name="Google Shape;209;p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1" name="Google Shape;21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‹N›</a:t>
            </a:fld>
            <a:endParaRPr/>
          </a:p>
        </p:txBody>
      </p:sp>
    </p:spTree>
    <p:extLst>
      <p:ext uri="{BB962C8B-B14F-4D97-AF65-F5344CB8AC3E}">
        <p14:creationId xmlns:p14="http://schemas.microsoft.com/office/powerpoint/2010/main" val="2385539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bg>
      <p:bgPr>
        <a:solidFill>
          <a:schemeClr val="lt2"/>
        </a:solidFill>
        <a:effectLst/>
      </p:bgPr>
    </p:bg>
    <p:spTree>
      <p:nvGrpSpPr>
        <p:cNvPr id="1" name="Shape 194"/>
        <p:cNvGrpSpPr/>
        <p:nvPr/>
      </p:nvGrpSpPr>
      <p:grpSpPr>
        <a:xfrm>
          <a:off x="0" y="0"/>
          <a:ext cx="0" cy="0"/>
          <a:chOff x="0" y="0"/>
          <a:chExt cx="0" cy="0"/>
        </a:xfrm>
      </p:grpSpPr>
      <p:sp>
        <p:nvSpPr>
          <p:cNvPr id="195" name="Google Shape;195;p44"/>
          <p:cNvSpPr txBox="1">
            <a:spLocks noGrp="1"/>
          </p:cNvSpPr>
          <p:nvPr>
            <p:ph type="body" idx="1"/>
          </p:nvPr>
        </p:nvSpPr>
        <p:spPr>
          <a:xfrm>
            <a:off x="965200" y="2820831"/>
            <a:ext cx="4429853" cy="284486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600"/>
              <a:buNone/>
              <a:defRPr sz="1867">
                <a:solidFill>
                  <a:schemeClr val="dk1"/>
                </a:solidFill>
                <a:latin typeface="Lato"/>
                <a:ea typeface="Lato"/>
                <a:cs typeface="Lato"/>
                <a:sym typeface="Lato"/>
              </a:defRPr>
            </a:lvl1pPr>
            <a:lvl2pPr marL="914400" lvl="1" indent="-330200" algn="ctr">
              <a:lnSpc>
                <a:spcPct val="90000"/>
              </a:lnSpc>
              <a:spcBef>
                <a:spcPts val="500"/>
              </a:spcBef>
              <a:spcAft>
                <a:spcPts val="0"/>
              </a:spcAft>
              <a:buClr>
                <a:schemeClr val="dk1"/>
              </a:buClr>
              <a:buSzPts val="1600"/>
              <a:buChar char="•"/>
              <a:defRPr sz="2133"/>
            </a:lvl2pPr>
            <a:lvl3pPr marL="1371600" lvl="2" indent="-330200" algn="ctr">
              <a:lnSpc>
                <a:spcPct val="90000"/>
              </a:lnSpc>
              <a:spcBef>
                <a:spcPts val="500"/>
              </a:spcBef>
              <a:spcAft>
                <a:spcPts val="0"/>
              </a:spcAft>
              <a:buClr>
                <a:schemeClr val="dk1"/>
              </a:buClr>
              <a:buSzPts val="1600"/>
              <a:buChar char="•"/>
              <a:defRPr sz="2133"/>
            </a:lvl3pPr>
            <a:lvl4pPr marL="1828800" lvl="3" indent="-330200" algn="ctr">
              <a:lnSpc>
                <a:spcPct val="90000"/>
              </a:lnSpc>
              <a:spcBef>
                <a:spcPts val="500"/>
              </a:spcBef>
              <a:spcAft>
                <a:spcPts val="0"/>
              </a:spcAft>
              <a:buClr>
                <a:schemeClr val="dk1"/>
              </a:buClr>
              <a:buSzPts val="1600"/>
              <a:buChar char="•"/>
              <a:defRPr sz="2133"/>
            </a:lvl4pPr>
            <a:lvl5pPr marL="2286000" lvl="4" indent="-330200" algn="ctr">
              <a:lnSpc>
                <a:spcPct val="90000"/>
              </a:lnSpc>
              <a:spcBef>
                <a:spcPts val="500"/>
              </a:spcBef>
              <a:spcAft>
                <a:spcPts val="0"/>
              </a:spcAft>
              <a:buClr>
                <a:schemeClr val="dk1"/>
              </a:buClr>
              <a:buSzPts val="1600"/>
              <a:buChar char="•"/>
              <a:defRPr sz="2133"/>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44"/>
          <p:cNvSpPr txBox="1">
            <a:spLocks noGrp="1"/>
          </p:cNvSpPr>
          <p:nvPr>
            <p:ph type="body" idx="2"/>
          </p:nvPr>
        </p:nvSpPr>
        <p:spPr>
          <a:xfrm>
            <a:off x="6340172" y="2820831"/>
            <a:ext cx="4429848" cy="284486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600"/>
              <a:buNone/>
              <a:defRPr sz="1867">
                <a:solidFill>
                  <a:schemeClr val="dk1"/>
                </a:solidFill>
                <a:latin typeface="Lato"/>
                <a:ea typeface="Lato"/>
                <a:cs typeface="Lato"/>
                <a:sym typeface="Lato"/>
              </a:defRPr>
            </a:lvl1pPr>
            <a:lvl2pPr marL="914400" lvl="1" indent="-330200" algn="ctr">
              <a:lnSpc>
                <a:spcPct val="90000"/>
              </a:lnSpc>
              <a:spcBef>
                <a:spcPts val="500"/>
              </a:spcBef>
              <a:spcAft>
                <a:spcPts val="0"/>
              </a:spcAft>
              <a:buClr>
                <a:schemeClr val="dk1"/>
              </a:buClr>
              <a:buSzPts val="1600"/>
              <a:buChar char="•"/>
              <a:defRPr sz="2133"/>
            </a:lvl2pPr>
            <a:lvl3pPr marL="1371600" lvl="2" indent="-330200" algn="ctr">
              <a:lnSpc>
                <a:spcPct val="90000"/>
              </a:lnSpc>
              <a:spcBef>
                <a:spcPts val="500"/>
              </a:spcBef>
              <a:spcAft>
                <a:spcPts val="0"/>
              </a:spcAft>
              <a:buClr>
                <a:schemeClr val="dk1"/>
              </a:buClr>
              <a:buSzPts val="1600"/>
              <a:buChar char="•"/>
              <a:defRPr sz="2133"/>
            </a:lvl3pPr>
            <a:lvl4pPr marL="1828800" lvl="3" indent="-330200" algn="ctr">
              <a:lnSpc>
                <a:spcPct val="90000"/>
              </a:lnSpc>
              <a:spcBef>
                <a:spcPts val="500"/>
              </a:spcBef>
              <a:spcAft>
                <a:spcPts val="0"/>
              </a:spcAft>
              <a:buClr>
                <a:schemeClr val="dk1"/>
              </a:buClr>
              <a:buSzPts val="1600"/>
              <a:buChar char="•"/>
              <a:defRPr sz="2133"/>
            </a:lvl4pPr>
            <a:lvl5pPr marL="2286000" lvl="4" indent="-330200" algn="ctr">
              <a:lnSpc>
                <a:spcPct val="90000"/>
              </a:lnSpc>
              <a:spcBef>
                <a:spcPts val="500"/>
              </a:spcBef>
              <a:spcAft>
                <a:spcPts val="0"/>
              </a:spcAft>
              <a:buClr>
                <a:schemeClr val="dk1"/>
              </a:buClr>
              <a:buSzPts val="1600"/>
              <a:buChar char="•"/>
              <a:defRPr sz="2133"/>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44"/>
          <p:cNvSpPr txBox="1">
            <a:spLocks noGrp="1"/>
          </p:cNvSpPr>
          <p:nvPr>
            <p:ph type="title"/>
          </p:nvPr>
        </p:nvSpPr>
        <p:spPr>
          <a:xfrm>
            <a:off x="965200" y="736600"/>
            <a:ext cx="10261600" cy="7850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800"/>
              <a:buFont typeface="Sora SemiBold"/>
              <a:buNone/>
              <a:defRPr>
                <a:solidFill>
                  <a:schemeClr val="lt1"/>
                </a:solidFill>
                <a:latin typeface="Sora SemiBold"/>
                <a:ea typeface="Sora SemiBold"/>
                <a:cs typeface="Sora SemiBold"/>
                <a:sym typeface="Sora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44"/>
          <p:cNvSpPr txBox="1">
            <a:spLocks noGrp="1"/>
          </p:cNvSpPr>
          <p:nvPr>
            <p:ph type="body" idx="3"/>
          </p:nvPr>
        </p:nvSpPr>
        <p:spPr>
          <a:xfrm>
            <a:off x="965200" y="2297522"/>
            <a:ext cx="4429853" cy="523309"/>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0"/>
              </a:spcBef>
              <a:spcAft>
                <a:spcPts val="0"/>
              </a:spcAft>
              <a:buClr>
                <a:schemeClr val="dk1"/>
              </a:buClr>
              <a:buSzPts val="2500"/>
              <a:buNone/>
              <a:defRPr sz="2667" b="1">
                <a:solidFill>
                  <a:schemeClr val="lt1"/>
                </a:solidFill>
                <a:latin typeface="Sora SemiBold"/>
                <a:ea typeface="Sora SemiBold"/>
                <a:cs typeface="Sora SemiBold"/>
                <a:sym typeface="Sora SemiBold"/>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199" name="Google Shape;199;p44"/>
          <p:cNvSpPr txBox="1">
            <a:spLocks noGrp="1"/>
          </p:cNvSpPr>
          <p:nvPr>
            <p:ph type="body" idx="4"/>
          </p:nvPr>
        </p:nvSpPr>
        <p:spPr>
          <a:xfrm>
            <a:off x="6340172" y="2297522"/>
            <a:ext cx="4429848" cy="523309"/>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0"/>
              </a:spcBef>
              <a:spcAft>
                <a:spcPts val="0"/>
              </a:spcAft>
              <a:buClr>
                <a:schemeClr val="dk1"/>
              </a:buClr>
              <a:buSzPts val="2500"/>
              <a:buNone/>
              <a:defRPr sz="2667" b="1">
                <a:solidFill>
                  <a:schemeClr val="lt1"/>
                </a:solidFill>
                <a:latin typeface="Sora SemiBold"/>
                <a:ea typeface="Sora SemiBold"/>
                <a:cs typeface="Sora SemiBold"/>
                <a:sym typeface="Sora SemiBold"/>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Tree>
    <p:extLst>
      <p:ext uri="{BB962C8B-B14F-4D97-AF65-F5344CB8AC3E}">
        <p14:creationId xmlns:p14="http://schemas.microsoft.com/office/powerpoint/2010/main" val="177719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2"/>
        </a:solidFill>
        <a:effectLst/>
      </p:bgPr>
    </p:bg>
    <p:spTree>
      <p:nvGrpSpPr>
        <p:cNvPr id="1" name="Shape 200"/>
        <p:cNvGrpSpPr/>
        <p:nvPr/>
      </p:nvGrpSpPr>
      <p:grpSpPr>
        <a:xfrm>
          <a:off x="0" y="0"/>
          <a:ext cx="0" cy="0"/>
          <a:chOff x="0" y="0"/>
          <a:chExt cx="0" cy="0"/>
        </a:xfrm>
      </p:grpSpPr>
      <p:sp>
        <p:nvSpPr>
          <p:cNvPr id="201" name="Google Shape;201;p45"/>
          <p:cNvSpPr txBox="1">
            <a:spLocks noGrp="1"/>
          </p:cNvSpPr>
          <p:nvPr>
            <p:ph type="title"/>
          </p:nvPr>
        </p:nvSpPr>
        <p:spPr>
          <a:xfrm>
            <a:off x="965200" y="736601"/>
            <a:ext cx="10261600" cy="705236"/>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dk1"/>
              </a:buClr>
              <a:buSzPts val="1800"/>
              <a:buFont typeface="Sora SemiBold"/>
              <a:buNone/>
              <a:defRPr>
                <a:solidFill>
                  <a:schemeClr val="lt1"/>
                </a:solidFill>
                <a:latin typeface="Sora SemiBold"/>
                <a:ea typeface="Sora SemiBold"/>
                <a:cs typeface="Sora SemiBold"/>
                <a:sym typeface="Sora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45"/>
          <p:cNvSpPr txBox="1">
            <a:spLocks noGrp="1"/>
          </p:cNvSpPr>
          <p:nvPr>
            <p:ph type="body" idx="1"/>
          </p:nvPr>
        </p:nvSpPr>
        <p:spPr>
          <a:xfrm>
            <a:off x="965201" y="4105272"/>
            <a:ext cx="3375739" cy="111916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1"/>
              </a:buClr>
              <a:buSzPts val="1600"/>
              <a:buNone/>
              <a:defRPr sz="1867">
                <a:solidFill>
                  <a:schemeClr val="dk1"/>
                </a:solidFill>
                <a:latin typeface="Lato"/>
                <a:ea typeface="Lato"/>
                <a:cs typeface="Lato"/>
                <a:sym typeface="Lato"/>
              </a:defRPr>
            </a:lvl1pPr>
            <a:lvl2pPr marL="914400" lvl="1" indent="-330200" algn="ctr">
              <a:lnSpc>
                <a:spcPct val="90000"/>
              </a:lnSpc>
              <a:spcBef>
                <a:spcPts val="500"/>
              </a:spcBef>
              <a:spcAft>
                <a:spcPts val="0"/>
              </a:spcAft>
              <a:buClr>
                <a:schemeClr val="dk1"/>
              </a:buClr>
              <a:buSzPts val="1600"/>
              <a:buChar char="•"/>
              <a:defRPr sz="2133"/>
            </a:lvl2pPr>
            <a:lvl3pPr marL="1371600" lvl="2" indent="-330200" algn="ctr">
              <a:lnSpc>
                <a:spcPct val="90000"/>
              </a:lnSpc>
              <a:spcBef>
                <a:spcPts val="500"/>
              </a:spcBef>
              <a:spcAft>
                <a:spcPts val="0"/>
              </a:spcAft>
              <a:buClr>
                <a:schemeClr val="dk1"/>
              </a:buClr>
              <a:buSzPts val="1600"/>
              <a:buChar char="•"/>
              <a:defRPr sz="2133"/>
            </a:lvl3pPr>
            <a:lvl4pPr marL="1828800" lvl="3" indent="-330200" algn="ctr">
              <a:lnSpc>
                <a:spcPct val="90000"/>
              </a:lnSpc>
              <a:spcBef>
                <a:spcPts val="500"/>
              </a:spcBef>
              <a:spcAft>
                <a:spcPts val="0"/>
              </a:spcAft>
              <a:buClr>
                <a:schemeClr val="dk1"/>
              </a:buClr>
              <a:buSzPts val="1600"/>
              <a:buChar char="•"/>
              <a:defRPr sz="2133"/>
            </a:lvl4pPr>
            <a:lvl5pPr marL="2286000" lvl="4" indent="-330200" algn="ctr">
              <a:lnSpc>
                <a:spcPct val="90000"/>
              </a:lnSpc>
              <a:spcBef>
                <a:spcPts val="500"/>
              </a:spcBef>
              <a:spcAft>
                <a:spcPts val="0"/>
              </a:spcAft>
              <a:buClr>
                <a:schemeClr val="dk1"/>
              </a:buClr>
              <a:buSzPts val="1600"/>
              <a:buChar char="•"/>
              <a:defRPr sz="2133"/>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45"/>
          <p:cNvSpPr txBox="1">
            <a:spLocks noGrp="1"/>
          </p:cNvSpPr>
          <p:nvPr>
            <p:ph type="body" idx="2"/>
          </p:nvPr>
        </p:nvSpPr>
        <p:spPr>
          <a:xfrm>
            <a:off x="4408132" y="4105272"/>
            <a:ext cx="3375739" cy="111916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1"/>
              </a:buClr>
              <a:buSzPts val="1600"/>
              <a:buNone/>
              <a:defRPr sz="1867">
                <a:solidFill>
                  <a:schemeClr val="dk1"/>
                </a:solidFill>
                <a:latin typeface="Lato"/>
                <a:ea typeface="Lato"/>
                <a:cs typeface="Lato"/>
                <a:sym typeface="Lato"/>
              </a:defRPr>
            </a:lvl1pPr>
            <a:lvl2pPr marL="914400" lvl="1" indent="-330200" algn="ctr">
              <a:lnSpc>
                <a:spcPct val="90000"/>
              </a:lnSpc>
              <a:spcBef>
                <a:spcPts val="500"/>
              </a:spcBef>
              <a:spcAft>
                <a:spcPts val="0"/>
              </a:spcAft>
              <a:buClr>
                <a:schemeClr val="dk1"/>
              </a:buClr>
              <a:buSzPts val="1600"/>
              <a:buChar char="•"/>
              <a:defRPr sz="2133"/>
            </a:lvl2pPr>
            <a:lvl3pPr marL="1371600" lvl="2" indent="-330200" algn="ctr">
              <a:lnSpc>
                <a:spcPct val="90000"/>
              </a:lnSpc>
              <a:spcBef>
                <a:spcPts val="500"/>
              </a:spcBef>
              <a:spcAft>
                <a:spcPts val="0"/>
              </a:spcAft>
              <a:buClr>
                <a:schemeClr val="dk1"/>
              </a:buClr>
              <a:buSzPts val="1600"/>
              <a:buChar char="•"/>
              <a:defRPr sz="2133"/>
            </a:lvl3pPr>
            <a:lvl4pPr marL="1828800" lvl="3" indent="-330200" algn="ctr">
              <a:lnSpc>
                <a:spcPct val="90000"/>
              </a:lnSpc>
              <a:spcBef>
                <a:spcPts val="500"/>
              </a:spcBef>
              <a:spcAft>
                <a:spcPts val="0"/>
              </a:spcAft>
              <a:buClr>
                <a:schemeClr val="dk1"/>
              </a:buClr>
              <a:buSzPts val="1600"/>
              <a:buChar char="•"/>
              <a:defRPr sz="2133"/>
            </a:lvl4pPr>
            <a:lvl5pPr marL="2286000" lvl="4" indent="-330200" algn="ctr">
              <a:lnSpc>
                <a:spcPct val="90000"/>
              </a:lnSpc>
              <a:spcBef>
                <a:spcPts val="500"/>
              </a:spcBef>
              <a:spcAft>
                <a:spcPts val="0"/>
              </a:spcAft>
              <a:buClr>
                <a:schemeClr val="dk1"/>
              </a:buClr>
              <a:buSzPts val="1600"/>
              <a:buChar char="•"/>
              <a:defRPr sz="2133"/>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45"/>
          <p:cNvSpPr txBox="1">
            <a:spLocks noGrp="1"/>
          </p:cNvSpPr>
          <p:nvPr>
            <p:ph type="body" idx="3"/>
          </p:nvPr>
        </p:nvSpPr>
        <p:spPr>
          <a:xfrm>
            <a:off x="965201" y="3581962"/>
            <a:ext cx="3375739" cy="523309"/>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0"/>
              </a:spcBef>
              <a:spcAft>
                <a:spcPts val="0"/>
              </a:spcAft>
              <a:buClr>
                <a:schemeClr val="dk1"/>
              </a:buClr>
              <a:buSzPts val="2500"/>
              <a:buNone/>
              <a:defRPr sz="2667" b="1">
                <a:solidFill>
                  <a:schemeClr val="lt1"/>
                </a:solidFill>
                <a:latin typeface="Sora SemiBold"/>
                <a:ea typeface="Sora SemiBold"/>
                <a:cs typeface="Sora SemiBold"/>
                <a:sym typeface="Sora SemiBold"/>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205" name="Google Shape;205;p45"/>
          <p:cNvSpPr txBox="1">
            <a:spLocks noGrp="1"/>
          </p:cNvSpPr>
          <p:nvPr>
            <p:ph type="body" idx="4"/>
          </p:nvPr>
        </p:nvSpPr>
        <p:spPr>
          <a:xfrm>
            <a:off x="4408131" y="3579724"/>
            <a:ext cx="3375739" cy="523309"/>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0"/>
              </a:spcBef>
              <a:spcAft>
                <a:spcPts val="0"/>
              </a:spcAft>
              <a:buClr>
                <a:schemeClr val="dk1"/>
              </a:buClr>
              <a:buSzPts val="2500"/>
              <a:buNone/>
              <a:defRPr sz="2667" b="1">
                <a:solidFill>
                  <a:schemeClr val="lt1"/>
                </a:solidFill>
                <a:latin typeface="Sora SemiBold"/>
                <a:ea typeface="Sora SemiBold"/>
                <a:cs typeface="Sora SemiBold"/>
                <a:sym typeface="Sora SemiBold"/>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206" name="Google Shape;206;p45"/>
          <p:cNvSpPr txBox="1">
            <a:spLocks noGrp="1"/>
          </p:cNvSpPr>
          <p:nvPr>
            <p:ph type="body" idx="5"/>
          </p:nvPr>
        </p:nvSpPr>
        <p:spPr>
          <a:xfrm>
            <a:off x="7851061" y="4105271"/>
            <a:ext cx="3375739" cy="111916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1"/>
              </a:buClr>
              <a:buSzPts val="1600"/>
              <a:buNone/>
              <a:defRPr sz="1867">
                <a:solidFill>
                  <a:schemeClr val="dk1"/>
                </a:solidFill>
                <a:latin typeface="Lato"/>
                <a:ea typeface="Lato"/>
                <a:cs typeface="Lato"/>
                <a:sym typeface="Lato"/>
              </a:defRPr>
            </a:lvl1pPr>
            <a:lvl2pPr marL="914400" lvl="1" indent="-330200" algn="ctr">
              <a:lnSpc>
                <a:spcPct val="90000"/>
              </a:lnSpc>
              <a:spcBef>
                <a:spcPts val="500"/>
              </a:spcBef>
              <a:spcAft>
                <a:spcPts val="0"/>
              </a:spcAft>
              <a:buClr>
                <a:schemeClr val="dk1"/>
              </a:buClr>
              <a:buSzPts val="1600"/>
              <a:buChar char="•"/>
              <a:defRPr sz="2133"/>
            </a:lvl2pPr>
            <a:lvl3pPr marL="1371600" lvl="2" indent="-330200" algn="ctr">
              <a:lnSpc>
                <a:spcPct val="90000"/>
              </a:lnSpc>
              <a:spcBef>
                <a:spcPts val="500"/>
              </a:spcBef>
              <a:spcAft>
                <a:spcPts val="0"/>
              </a:spcAft>
              <a:buClr>
                <a:schemeClr val="dk1"/>
              </a:buClr>
              <a:buSzPts val="1600"/>
              <a:buChar char="•"/>
              <a:defRPr sz="2133"/>
            </a:lvl3pPr>
            <a:lvl4pPr marL="1828800" lvl="3" indent="-330200" algn="ctr">
              <a:lnSpc>
                <a:spcPct val="90000"/>
              </a:lnSpc>
              <a:spcBef>
                <a:spcPts val="500"/>
              </a:spcBef>
              <a:spcAft>
                <a:spcPts val="0"/>
              </a:spcAft>
              <a:buClr>
                <a:schemeClr val="dk1"/>
              </a:buClr>
              <a:buSzPts val="1600"/>
              <a:buChar char="•"/>
              <a:defRPr sz="2133"/>
            </a:lvl4pPr>
            <a:lvl5pPr marL="2286000" lvl="4" indent="-330200" algn="ctr">
              <a:lnSpc>
                <a:spcPct val="90000"/>
              </a:lnSpc>
              <a:spcBef>
                <a:spcPts val="500"/>
              </a:spcBef>
              <a:spcAft>
                <a:spcPts val="0"/>
              </a:spcAft>
              <a:buClr>
                <a:schemeClr val="dk1"/>
              </a:buClr>
              <a:buSzPts val="1600"/>
              <a:buChar char="•"/>
              <a:defRPr sz="2133"/>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45"/>
          <p:cNvSpPr txBox="1">
            <a:spLocks noGrp="1"/>
          </p:cNvSpPr>
          <p:nvPr>
            <p:ph type="body" idx="6"/>
          </p:nvPr>
        </p:nvSpPr>
        <p:spPr>
          <a:xfrm>
            <a:off x="7851063" y="3574191"/>
            <a:ext cx="3375739" cy="523309"/>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0"/>
              </a:spcBef>
              <a:spcAft>
                <a:spcPts val="0"/>
              </a:spcAft>
              <a:buClr>
                <a:schemeClr val="dk1"/>
              </a:buClr>
              <a:buSzPts val="2500"/>
              <a:buNone/>
              <a:defRPr sz="2667" b="1">
                <a:solidFill>
                  <a:schemeClr val="lt1"/>
                </a:solidFill>
                <a:latin typeface="Sora SemiBold"/>
                <a:ea typeface="Sora SemiBold"/>
                <a:cs typeface="Sora SemiBold"/>
                <a:sym typeface="Sora SemiBold"/>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Tree>
    <p:extLst>
      <p:ext uri="{BB962C8B-B14F-4D97-AF65-F5344CB8AC3E}">
        <p14:creationId xmlns:p14="http://schemas.microsoft.com/office/powerpoint/2010/main" val="2830742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2"/>
        </a:solidFill>
        <a:effectLst/>
      </p:bgPr>
    </p:bg>
    <p:spTree>
      <p:nvGrpSpPr>
        <p:cNvPr id="1" name="Shape 214"/>
        <p:cNvGrpSpPr/>
        <p:nvPr/>
      </p:nvGrpSpPr>
      <p:grpSpPr>
        <a:xfrm>
          <a:off x="0" y="0"/>
          <a:ext cx="0" cy="0"/>
          <a:chOff x="0" y="0"/>
          <a:chExt cx="0" cy="0"/>
        </a:xfrm>
      </p:grpSpPr>
      <p:sp>
        <p:nvSpPr>
          <p:cNvPr id="215" name="Google Shape;215;p47"/>
          <p:cNvSpPr txBox="1">
            <a:spLocks noGrp="1"/>
          </p:cNvSpPr>
          <p:nvPr>
            <p:ph type="title"/>
          </p:nvPr>
        </p:nvSpPr>
        <p:spPr>
          <a:xfrm>
            <a:off x="965200" y="736601"/>
            <a:ext cx="10261600" cy="701113"/>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dk1"/>
              </a:buClr>
              <a:buSzPts val="1800"/>
              <a:buFont typeface="Sora SemiBold"/>
              <a:buNone/>
              <a:defRPr>
                <a:solidFill>
                  <a:schemeClr val="lt1"/>
                </a:solidFill>
                <a:latin typeface="Sora SemiBold"/>
                <a:ea typeface="Sora SemiBold"/>
                <a:cs typeface="Sora SemiBold"/>
                <a:sym typeface="Sora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 name="Google Shape;216;p47"/>
          <p:cNvSpPr txBox="1">
            <a:spLocks noGrp="1"/>
          </p:cNvSpPr>
          <p:nvPr>
            <p:ph type="body" idx="1"/>
          </p:nvPr>
        </p:nvSpPr>
        <p:spPr>
          <a:xfrm>
            <a:off x="2365037" y="3062070"/>
            <a:ext cx="3400323" cy="70111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400"/>
              <a:buNone/>
              <a:defRPr sz="1867">
                <a:solidFill>
                  <a:schemeClr val="dk1"/>
                </a:solidFill>
                <a:latin typeface="Lato"/>
                <a:ea typeface="Lato"/>
                <a:cs typeface="Lato"/>
                <a:sym typeface="Lato"/>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217" name="Google Shape;217;p47"/>
          <p:cNvSpPr txBox="1">
            <a:spLocks noGrp="1"/>
          </p:cNvSpPr>
          <p:nvPr>
            <p:ph type="body" idx="2"/>
          </p:nvPr>
        </p:nvSpPr>
        <p:spPr>
          <a:xfrm>
            <a:off x="2365037" y="2036525"/>
            <a:ext cx="3400323" cy="104661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0"/>
              </a:spcBef>
              <a:spcAft>
                <a:spcPts val="0"/>
              </a:spcAft>
              <a:buClr>
                <a:schemeClr val="dk1"/>
              </a:buClr>
              <a:buSzPts val="2500"/>
              <a:buNone/>
              <a:defRPr sz="2667" b="1">
                <a:solidFill>
                  <a:schemeClr val="lt1"/>
                </a:solidFill>
                <a:latin typeface="Sora SemiBold"/>
                <a:ea typeface="Sora SemiBold"/>
                <a:cs typeface="Sora SemiBold"/>
                <a:sym typeface="Sora SemiBold"/>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218" name="Google Shape;218;p47"/>
          <p:cNvSpPr txBox="1">
            <a:spLocks noGrp="1"/>
          </p:cNvSpPr>
          <p:nvPr>
            <p:ph type="body" idx="3"/>
          </p:nvPr>
        </p:nvSpPr>
        <p:spPr>
          <a:xfrm>
            <a:off x="1138512" y="2282251"/>
            <a:ext cx="1047232" cy="706429"/>
          </a:xfrm>
          <a:prstGeom prst="rect">
            <a:avLst/>
          </a:prstGeom>
          <a:solidFill>
            <a:schemeClr val="lt1"/>
          </a:solidFill>
          <a:ln>
            <a:noFill/>
          </a:ln>
        </p:spPr>
        <p:txBody>
          <a:bodyPr spcFirstLastPara="1" wrap="square" lIns="91425" tIns="45700" rIns="91425" bIns="45700" anchor="b" anchorCtr="0">
            <a:noAutofit/>
          </a:bodyPr>
          <a:lstStyle>
            <a:lvl1pPr marL="457200" lvl="0" indent="-228600" algn="ctr">
              <a:lnSpc>
                <a:spcPct val="100000"/>
              </a:lnSpc>
              <a:spcBef>
                <a:spcPts val="0"/>
              </a:spcBef>
              <a:spcAft>
                <a:spcPts val="0"/>
              </a:spcAft>
              <a:buClr>
                <a:schemeClr val="dk1"/>
              </a:buClr>
              <a:buSzPts val="2500"/>
              <a:buNone/>
              <a:defRPr sz="3200" b="1">
                <a:solidFill>
                  <a:schemeClr val="lt2"/>
                </a:solidFill>
                <a:latin typeface="Sora SemiBold"/>
                <a:ea typeface="Sora SemiBold"/>
                <a:cs typeface="Sora SemiBold"/>
                <a:sym typeface="Sora SemiBold"/>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219" name="Google Shape;219;p47"/>
          <p:cNvSpPr txBox="1">
            <a:spLocks noGrp="1"/>
          </p:cNvSpPr>
          <p:nvPr>
            <p:ph type="body" idx="4"/>
          </p:nvPr>
        </p:nvSpPr>
        <p:spPr>
          <a:xfrm>
            <a:off x="7645535" y="3062070"/>
            <a:ext cx="3400323" cy="70111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400"/>
              <a:buNone/>
              <a:defRPr sz="1867">
                <a:solidFill>
                  <a:schemeClr val="dk1"/>
                </a:solidFill>
                <a:latin typeface="Lato"/>
                <a:ea typeface="Lato"/>
                <a:cs typeface="Lato"/>
                <a:sym typeface="Lato"/>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220" name="Google Shape;220;p47"/>
          <p:cNvSpPr txBox="1">
            <a:spLocks noGrp="1"/>
          </p:cNvSpPr>
          <p:nvPr>
            <p:ph type="body" idx="5"/>
          </p:nvPr>
        </p:nvSpPr>
        <p:spPr>
          <a:xfrm>
            <a:off x="7645537" y="2036526"/>
            <a:ext cx="3400323" cy="104661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0"/>
              </a:spcBef>
              <a:spcAft>
                <a:spcPts val="0"/>
              </a:spcAft>
              <a:buClr>
                <a:schemeClr val="dk1"/>
              </a:buClr>
              <a:buSzPts val="2500"/>
              <a:buNone/>
              <a:defRPr sz="2667" b="1">
                <a:solidFill>
                  <a:schemeClr val="lt1"/>
                </a:solidFill>
                <a:latin typeface="Sora SemiBold"/>
                <a:ea typeface="Sora SemiBold"/>
                <a:cs typeface="Sora SemiBold"/>
                <a:sym typeface="Sora SemiBold"/>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221" name="Google Shape;221;p47"/>
          <p:cNvSpPr txBox="1">
            <a:spLocks noGrp="1"/>
          </p:cNvSpPr>
          <p:nvPr>
            <p:ph type="body" idx="6"/>
          </p:nvPr>
        </p:nvSpPr>
        <p:spPr>
          <a:xfrm>
            <a:off x="6445617" y="2283601"/>
            <a:ext cx="1020627" cy="701113"/>
          </a:xfrm>
          <a:prstGeom prst="rect">
            <a:avLst/>
          </a:prstGeom>
          <a:solidFill>
            <a:schemeClr val="lt1"/>
          </a:solidFill>
          <a:ln>
            <a:noFill/>
          </a:ln>
        </p:spPr>
        <p:txBody>
          <a:bodyPr spcFirstLastPara="1" wrap="square" lIns="91425" tIns="45700" rIns="91425" bIns="45700" anchor="b" anchorCtr="0">
            <a:noAutofit/>
          </a:bodyPr>
          <a:lstStyle>
            <a:lvl1pPr marL="457200" lvl="0" indent="-228600" algn="ctr">
              <a:lnSpc>
                <a:spcPct val="100000"/>
              </a:lnSpc>
              <a:spcBef>
                <a:spcPts val="0"/>
              </a:spcBef>
              <a:spcAft>
                <a:spcPts val="0"/>
              </a:spcAft>
              <a:buClr>
                <a:schemeClr val="dk1"/>
              </a:buClr>
              <a:buSzPts val="2500"/>
              <a:buNone/>
              <a:defRPr sz="3200" b="1">
                <a:solidFill>
                  <a:schemeClr val="lt2"/>
                </a:solidFill>
                <a:latin typeface="Sora SemiBold"/>
                <a:ea typeface="Sora SemiBold"/>
                <a:cs typeface="Sora SemiBold"/>
                <a:sym typeface="Sora SemiBold"/>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222" name="Google Shape;222;p47"/>
          <p:cNvSpPr txBox="1">
            <a:spLocks noGrp="1"/>
          </p:cNvSpPr>
          <p:nvPr>
            <p:ph type="body" idx="7"/>
          </p:nvPr>
        </p:nvSpPr>
        <p:spPr>
          <a:xfrm>
            <a:off x="7645535" y="5191623"/>
            <a:ext cx="3400323" cy="73099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400"/>
              <a:buNone/>
              <a:defRPr sz="1867">
                <a:solidFill>
                  <a:schemeClr val="dk1"/>
                </a:solidFill>
                <a:latin typeface="Lato"/>
                <a:ea typeface="Lato"/>
                <a:cs typeface="Lato"/>
                <a:sym typeface="Lato"/>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223" name="Google Shape;223;p47"/>
          <p:cNvSpPr txBox="1">
            <a:spLocks noGrp="1"/>
          </p:cNvSpPr>
          <p:nvPr>
            <p:ph type="body" idx="8"/>
          </p:nvPr>
        </p:nvSpPr>
        <p:spPr>
          <a:xfrm>
            <a:off x="7645535" y="4219413"/>
            <a:ext cx="3400323" cy="1042651"/>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0"/>
              </a:spcBef>
              <a:spcAft>
                <a:spcPts val="0"/>
              </a:spcAft>
              <a:buClr>
                <a:schemeClr val="dk1"/>
              </a:buClr>
              <a:buSzPts val="2500"/>
              <a:buNone/>
              <a:defRPr sz="2667" b="1">
                <a:solidFill>
                  <a:schemeClr val="lt1"/>
                </a:solidFill>
                <a:latin typeface="Sora SemiBold"/>
                <a:ea typeface="Sora SemiBold"/>
                <a:cs typeface="Sora SemiBold"/>
                <a:sym typeface="Sora SemiBold"/>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224" name="Google Shape;224;p47"/>
          <p:cNvSpPr txBox="1">
            <a:spLocks noGrp="1"/>
          </p:cNvSpPr>
          <p:nvPr>
            <p:ph type="body" idx="9"/>
          </p:nvPr>
        </p:nvSpPr>
        <p:spPr>
          <a:xfrm>
            <a:off x="6445614" y="4462521"/>
            <a:ext cx="1020627" cy="701113"/>
          </a:xfrm>
          <a:prstGeom prst="rect">
            <a:avLst/>
          </a:prstGeom>
          <a:solidFill>
            <a:schemeClr val="lt1"/>
          </a:solidFill>
          <a:ln>
            <a:noFill/>
          </a:ln>
        </p:spPr>
        <p:txBody>
          <a:bodyPr spcFirstLastPara="1" wrap="square" lIns="91425" tIns="45700" rIns="91425" bIns="45700" anchor="b" anchorCtr="0">
            <a:noAutofit/>
          </a:bodyPr>
          <a:lstStyle>
            <a:lvl1pPr marL="457200" lvl="0" indent="-228600" algn="ctr">
              <a:lnSpc>
                <a:spcPct val="100000"/>
              </a:lnSpc>
              <a:spcBef>
                <a:spcPts val="0"/>
              </a:spcBef>
              <a:spcAft>
                <a:spcPts val="0"/>
              </a:spcAft>
              <a:buClr>
                <a:schemeClr val="dk1"/>
              </a:buClr>
              <a:buSzPts val="2500"/>
              <a:buNone/>
              <a:defRPr sz="3200" b="1">
                <a:solidFill>
                  <a:schemeClr val="lt2"/>
                </a:solidFill>
                <a:latin typeface="Sora SemiBold"/>
                <a:ea typeface="Sora SemiBold"/>
                <a:cs typeface="Sora SemiBold"/>
                <a:sym typeface="Sora SemiBold"/>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225" name="Google Shape;225;p47"/>
          <p:cNvSpPr txBox="1">
            <a:spLocks noGrp="1"/>
          </p:cNvSpPr>
          <p:nvPr>
            <p:ph type="body" idx="13"/>
          </p:nvPr>
        </p:nvSpPr>
        <p:spPr>
          <a:xfrm>
            <a:off x="2365037" y="5191622"/>
            <a:ext cx="3400323" cy="73099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400"/>
              <a:buNone/>
              <a:defRPr sz="1867">
                <a:solidFill>
                  <a:schemeClr val="dk1"/>
                </a:solidFill>
                <a:latin typeface="Lato"/>
                <a:ea typeface="Lato"/>
                <a:cs typeface="Lato"/>
                <a:sym typeface="Lato"/>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226" name="Google Shape;226;p47"/>
          <p:cNvSpPr txBox="1">
            <a:spLocks noGrp="1"/>
          </p:cNvSpPr>
          <p:nvPr>
            <p:ph type="body" idx="14"/>
          </p:nvPr>
        </p:nvSpPr>
        <p:spPr>
          <a:xfrm>
            <a:off x="2365037" y="4219412"/>
            <a:ext cx="3400323" cy="1042651"/>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0"/>
              </a:spcBef>
              <a:spcAft>
                <a:spcPts val="0"/>
              </a:spcAft>
              <a:buClr>
                <a:schemeClr val="dk1"/>
              </a:buClr>
              <a:buSzPts val="2500"/>
              <a:buNone/>
              <a:defRPr sz="2667" b="1">
                <a:solidFill>
                  <a:schemeClr val="lt1"/>
                </a:solidFill>
                <a:latin typeface="Sora SemiBold"/>
                <a:ea typeface="Sora SemiBold"/>
                <a:cs typeface="Sora SemiBold"/>
                <a:sym typeface="Sora SemiBold"/>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227" name="Google Shape;227;p47"/>
          <p:cNvSpPr txBox="1">
            <a:spLocks noGrp="1"/>
          </p:cNvSpPr>
          <p:nvPr>
            <p:ph type="body" idx="15"/>
          </p:nvPr>
        </p:nvSpPr>
        <p:spPr>
          <a:xfrm>
            <a:off x="1138512" y="4466488"/>
            <a:ext cx="1047232" cy="701113"/>
          </a:xfrm>
          <a:prstGeom prst="rect">
            <a:avLst/>
          </a:prstGeom>
          <a:solidFill>
            <a:schemeClr val="lt1"/>
          </a:solidFill>
          <a:ln>
            <a:noFill/>
          </a:ln>
        </p:spPr>
        <p:txBody>
          <a:bodyPr spcFirstLastPara="1" wrap="square" lIns="91425" tIns="45700" rIns="91425" bIns="45700" anchor="b" anchorCtr="0">
            <a:noAutofit/>
          </a:bodyPr>
          <a:lstStyle>
            <a:lvl1pPr marL="457200" lvl="0" indent="-228600" algn="ctr">
              <a:lnSpc>
                <a:spcPct val="90000"/>
              </a:lnSpc>
              <a:spcBef>
                <a:spcPts val="0"/>
              </a:spcBef>
              <a:spcAft>
                <a:spcPts val="0"/>
              </a:spcAft>
              <a:buClr>
                <a:schemeClr val="dk1"/>
              </a:buClr>
              <a:buSzPts val="2500"/>
              <a:buNone/>
              <a:defRPr sz="3200" b="1">
                <a:solidFill>
                  <a:schemeClr val="lt2"/>
                </a:solidFill>
                <a:latin typeface="Sora SemiBold"/>
                <a:ea typeface="Sora SemiBold"/>
                <a:cs typeface="Sora SemiBold"/>
                <a:sym typeface="Sora SemiBold"/>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Tree>
    <p:extLst>
      <p:ext uri="{BB962C8B-B14F-4D97-AF65-F5344CB8AC3E}">
        <p14:creationId xmlns:p14="http://schemas.microsoft.com/office/powerpoint/2010/main" val="631513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pic>
        <p:nvPicPr>
          <p:cNvPr id="3" name="Picture 3" descr="E:\EXPORT\LOGOQ.T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03984" y="6359526"/>
            <a:ext cx="1488016"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0" y="17618"/>
            <a:ext cx="12336693" cy="747087"/>
          </a:xfrm>
          <a:prstGeom prst="rect">
            <a:avLst/>
          </a:prstGeom>
        </p:spPr>
        <p:txBody>
          <a:bodyPr/>
          <a:lstStyle>
            <a:lvl1pPr>
              <a:defRPr sz="4000"/>
            </a:lvl1pPr>
          </a:lstStyle>
          <a:p>
            <a:r>
              <a:rPr lang="fr-FR"/>
              <a:t>Modifiez le style du titre</a:t>
            </a:r>
            <a:endParaRPr lang="nl-BE" dirty="0"/>
          </a:p>
        </p:txBody>
      </p:sp>
      <p:sp>
        <p:nvSpPr>
          <p:cNvPr id="4" name="Espace réservé de la date 3"/>
          <p:cNvSpPr>
            <a:spLocks noGrp="1"/>
          </p:cNvSpPr>
          <p:nvPr>
            <p:ph type="dt" sz="half" idx="10"/>
          </p:nvPr>
        </p:nvSpPr>
        <p:spPr>
          <a:xfrm>
            <a:off x="1" y="6467476"/>
            <a:ext cx="1775884" cy="365125"/>
          </a:xfrm>
          <a:prstGeom prst="rect">
            <a:avLst/>
          </a:prstGeom>
        </p:spPr>
        <p:txBody>
          <a:bodyPr/>
          <a:lstStyle>
            <a:lvl1pPr fontAlgn="base">
              <a:spcBef>
                <a:spcPct val="0"/>
              </a:spcBef>
              <a:spcAft>
                <a:spcPct val="0"/>
              </a:spcAft>
              <a:defRPr>
                <a:latin typeface="Tahoma" pitchFamily="34" charset="0"/>
                <a:cs typeface="Times New Roman" pitchFamily="18" charset="0"/>
              </a:defRPr>
            </a:lvl1pPr>
          </a:lstStyle>
          <a:p>
            <a:pPr>
              <a:defRPr/>
            </a:pPr>
            <a:r>
              <a:rPr lang="nl-BE"/>
              <a:t>Athens  8/5/2011</a:t>
            </a:r>
          </a:p>
        </p:txBody>
      </p:sp>
      <p:sp>
        <p:nvSpPr>
          <p:cNvPr id="5" name="Espace réservé du pied de page 4"/>
          <p:cNvSpPr>
            <a:spLocks noGrp="1"/>
          </p:cNvSpPr>
          <p:nvPr>
            <p:ph type="ftr" sz="quarter" idx="11"/>
          </p:nvPr>
        </p:nvSpPr>
        <p:spPr>
          <a:xfrm>
            <a:off x="6576484" y="6492876"/>
            <a:ext cx="3860800" cy="365125"/>
          </a:xfrm>
          <a:prstGeom prst="rect">
            <a:avLst/>
          </a:prstGeom>
        </p:spPr>
        <p:txBody>
          <a:bodyPr/>
          <a:lstStyle>
            <a:lvl1pPr fontAlgn="base">
              <a:spcBef>
                <a:spcPct val="0"/>
              </a:spcBef>
              <a:spcAft>
                <a:spcPct val="0"/>
              </a:spcAft>
              <a:defRPr>
                <a:latin typeface="Tahoma" pitchFamily="34" charset="0"/>
                <a:cs typeface="Times New Roman" pitchFamily="18" charset="0"/>
              </a:defRPr>
            </a:lvl1pPr>
          </a:lstStyle>
          <a:p>
            <a:pPr>
              <a:defRPr/>
            </a:pPr>
            <a:endParaRPr lang="nl-BE"/>
          </a:p>
        </p:txBody>
      </p:sp>
      <p:sp>
        <p:nvSpPr>
          <p:cNvPr id="6" name="Espace réservé du numéro de diapositive 5"/>
          <p:cNvSpPr>
            <a:spLocks noGrp="1"/>
          </p:cNvSpPr>
          <p:nvPr>
            <p:ph type="sldNum" sz="quarter" idx="12"/>
          </p:nvPr>
        </p:nvSpPr>
        <p:spPr>
          <a:xfrm>
            <a:off x="2927351" y="6492876"/>
            <a:ext cx="2844800" cy="365125"/>
          </a:xfrm>
        </p:spPr>
        <p:txBody>
          <a:bodyPr/>
          <a:lstStyle>
            <a:lvl1pPr>
              <a:defRPr sz="1800">
                <a:solidFill>
                  <a:srgbClr val="000000"/>
                </a:solidFill>
                <a:latin typeface="Calibri" panose="020F0502020204030204" pitchFamily="34" charset="0"/>
              </a:defRPr>
            </a:lvl1pPr>
          </a:lstStyle>
          <a:p>
            <a:fld id="{D78452F8-E300-4208-90D6-9ED7A73269F2}" type="slidenum">
              <a:rPr lang="nl-BE" altLang="it-IT"/>
              <a:pPr/>
              <a:t>‹N›</a:t>
            </a:fld>
            <a:endParaRPr lang="nl-BE" altLang="it-IT"/>
          </a:p>
        </p:txBody>
      </p:sp>
    </p:spTree>
    <p:extLst>
      <p:ext uri="{BB962C8B-B14F-4D97-AF65-F5344CB8AC3E}">
        <p14:creationId xmlns:p14="http://schemas.microsoft.com/office/powerpoint/2010/main" val="189451650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with Blue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667" y="1194878"/>
            <a:ext cx="10972800" cy="4758827"/>
          </a:xfrm>
          <a:prstGeom prst="rect">
            <a:avLst/>
          </a:prstGeom>
        </p:spPr>
        <p:txBody>
          <a:bodyPr/>
          <a:lstStyle>
            <a:lvl1pPr marL="117475" marR="0" indent="-117475" algn="l" defTabSz="457200" rtl="0" eaLnBrk="1" fontAlgn="auto" latinLnBrk="0" hangingPunct="1">
              <a:lnSpc>
                <a:spcPct val="100000"/>
              </a:lnSpc>
              <a:spcBef>
                <a:spcPct val="20000"/>
              </a:spcBef>
              <a:spcAft>
                <a:spcPts val="0"/>
              </a:spcAft>
              <a:buClr>
                <a:schemeClr val="tx2"/>
              </a:buClr>
              <a:buSzTx/>
              <a:buFont typeface="Arial"/>
              <a:buChar char="•"/>
              <a:tabLst/>
              <a:defRPr sz="1600" b="0" i="0">
                <a:solidFill>
                  <a:schemeClr val="tx1"/>
                </a:solidFill>
                <a:latin typeface="Arial"/>
                <a:cs typeface="Arial"/>
              </a:defRPr>
            </a:lvl1pPr>
            <a:lvl2pPr marL="742950" indent="-285750">
              <a:buClr>
                <a:schemeClr val="tx2"/>
              </a:buClr>
              <a:buFont typeface="Arial"/>
              <a:buChar char="•"/>
              <a:defRPr sz="1400" b="0" i="0">
                <a:latin typeface="Arial"/>
                <a:cs typeface="Arial"/>
              </a:defRPr>
            </a:lvl2pPr>
            <a:lvl3pPr marL="1200150" indent="-285750">
              <a:buClr>
                <a:schemeClr val="tx2"/>
              </a:buClr>
              <a:buFont typeface="Arial"/>
              <a:buChar char="•"/>
              <a:defRPr sz="1400" b="0" i="0">
                <a:latin typeface="Arial"/>
                <a:cs typeface="Arial"/>
              </a:defRPr>
            </a:lvl3pPr>
            <a:lvl4pPr marL="1657350" indent="-285750">
              <a:buClr>
                <a:schemeClr val="tx2"/>
              </a:buClr>
              <a:buFont typeface="Arial"/>
              <a:buChar char="•"/>
              <a:defRPr sz="1400" b="0" i="0">
                <a:latin typeface="Arial"/>
                <a:cs typeface="Arial"/>
              </a:defRPr>
            </a:lvl4pPr>
            <a:lvl5pPr marL="2114550" indent="-285750">
              <a:buClr>
                <a:schemeClr val="tx2"/>
              </a:buClr>
              <a:buFont typeface="Arial"/>
              <a:buChar char="•"/>
              <a:defRPr sz="14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792669" y="480828"/>
            <a:ext cx="5495553" cy="393013"/>
          </a:xfrm>
          <a:prstGeom prst="rect">
            <a:avLst/>
          </a:prstGeom>
        </p:spPr>
        <p:txBody>
          <a:bodyPr/>
          <a:lstStyle>
            <a:lvl1pPr algn="l">
              <a:defRPr sz="1400" b="1">
                <a:solidFill>
                  <a:srgbClr val="818A8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2549120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2094169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158377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12/05/2025</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672411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973273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3575354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2577529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8282276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1501720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38076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1664859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636645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194193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12/05/2025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747308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38128349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1396406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Slide 2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700340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lide 2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3279712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lide 2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23459104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lide 2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36646271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lide 2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2677595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Slide 2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30560000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lide 2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spTree>
    <p:extLst>
      <p:ext uri="{BB962C8B-B14F-4D97-AF65-F5344CB8AC3E}">
        <p14:creationId xmlns:p14="http://schemas.microsoft.com/office/powerpoint/2010/main" val="3792834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12/05/2025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12/05/2025</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12/05/2025</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12/05/2025</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DFAB8DF2-5E8E-AAC9-5CFB-04F9609C1AF6}"/>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90775C3D-C100-72AE-04FB-C04AC0D7DE43}"/>
              </a:ext>
            </a:extLst>
          </p:cNvPr>
          <p:cNvSpPr/>
          <p:nvPr userDrawn="1"/>
        </p:nvSpPr>
        <p:spPr>
          <a:xfrm>
            <a:off x="0" y="6174807"/>
            <a:ext cx="12192000" cy="683193"/>
          </a:xfrm>
          <a:prstGeom prst="rect">
            <a:avLst/>
          </a:prstGeom>
          <a:solidFill>
            <a:srgbClr val="113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Parallelogramma 14">
            <a:extLst>
              <a:ext uri="{FF2B5EF4-FFF2-40B4-BE49-F238E27FC236}">
                <a16:creationId xmlns:a16="http://schemas.microsoft.com/office/drawing/2014/main" id="{AF082EE3-41AA-4817-A1CC-C33DDB8F675F}"/>
              </a:ext>
            </a:extLst>
          </p:cNvPr>
          <p:cNvSpPr/>
          <p:nvPr userDrawn="1"/>
        </p:nvSpPr>
        <p:spPr>
          <a:xfrm>
            <a:off x="4434494" y="-124691"/>
            <a:ext cx="2857500" cy="6299498"/>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7" name="Immagine 6">
            <a:extLst>
              <a:ext uri="{FF2B5EF4-FFF2-40B4-BE49-F238E27FC236}">
                <a16:creationId xmlns:a16="http://schemas.microsoft.com/office/drawing/2014/main" id="{B5E029AD-6703-A540-841D-BE7462E7B0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4807"/>
            <a:ext cx="3707476" cy="683193"/>
          </a:xfrm>
          <a:prstGeom prst="rect">
            <a:avLst/>
          </a:prstGeom>
        </p:spPr>
      </p:pic>
      <p:sp>
        <p:nvSpPr>
          <p:cNvPr id="9" name="Rettangolo 8">
            <a:extLst>
              <a:ext uri="{FF2B5EF4-FFF2-40B4-BE49-F238E27FC236}">
                <a16:creationId xmlns:a16="http://schemas.microsoft.com/office/drawing/2014/main" id="{D1867750-EA89-EFEA-40CB-4FA8E18FEF5A}"/>
              </a:ext>
            </a:extLst>
          </p:cNvPr>
          <p:cNvSpPr/>
          <p:nvPr userDrawn="1"/>
        </p:nvSpPr>
        <p:spPr>
          <a:xfrm rot="16200000">
            <a:off x="6073140" y="76728"/>
            <a:ext cx="45719" cy="12191999"/>
          </a:xfrm>
          <a:prstGeom prst="rect">
            <a:avLst/>
          </a:prstGeom>
          <a:solidFill>
            <a:srgbClr val="00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12/05/2025</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 id="2147483742" r:id="rId35"/>
    <p:sldLayoutId id="2147483743" r:id="rId36"/>
    <p:sldLayoutId id="2147483744" r:id="rId37"/>
    <p:sldLayoutId id="2147483745" r:id="rId38"/>
    <p:sldLayoutId id="2147483746" r:id="rId39"/>
    <p:sldLayoutId id="2147483747" r:id="rId40"/>
    <p:sldLayoutId id="2147483748" r:id="rId41"/>
    <p:sldLayoutId id="2147483749" r:id="rId42"/>
    <p:sldLayoutId id="2147483750" r:id="rId43"/>
    <p:sldLayoutId id="2147483751" r:id="rId44"/>
    <p:sldLayoutId id="2147483752" r:id="rId45"/>
    <p:sldLayoutId id="2147483753" r:id="rId46"/>
    <p:sldLayoutId id="2147483754" r:id="rId47"/>
    <p:sldLayoutId id="2147483755" r:id="rId48"/>
    <p:sldLayoutId id="2147483756" r:id="rId49"/>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43.tm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9.xml"/><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9.xml"/><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9.xml"/><Relationship Id="rId5" Type="http://schemas.openxmlformats.org/officeDocument/2006/relationships/image" Target="../media/image81.jpeg"/><Relationship Id="rId4" Type="http://schemas.openxmlformats.org/officeDocument/2006/relationships/image" Target="../media/image80.jpg"/></Relationships>
</file>

<file path=ppt/slides/_rels/slide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9.xml"/><Relationship Id="rId5" Type="http://schemas.openxmlformats.org/officeDocument/2006/relationships/image" Target="../media/image97.jpeg"/><Relationship Id="rId4" Type="http://schemas.openxmlformats.org/officeDocument/2006/relationships/image" Target="../media/image96.jpeg"/></Relationships>
</file>

<file path=ppt/slides/_rels/slide4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9.xml"/><Relationship Id="rId4" Type="http://schemas.openxmlformats.org/officeDocument/2006/relationships/image" Target="../media/image101.jpg"/></Relationships>
</file>

<file path=ppt/slides/_rels/slide4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105.jpeg"/><Relationship Id="rId4" Type="http://schemas.openxmlformats.org/officeDocument/2006/relationships/image" Target="../media/image104.jpeg"/></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108.png"/><Relationship Id="rId5" Type="http://schemas.openxmlformats.org/officeDocument/2006/relationships/image" Target="../media/image67.png"/><Relationship Id="rId10" Type="http://schemas.openxmlformats.org/officeDocument/2006/relationships/image" Target="../media/image110.png"/><Relationship Id="rId4" Type="http://schemas.openxmlformats.org/officeDocument/2006/relationships/image" Target="../media/image107.png"/><Relationship Id="rId9"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5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121.png"/><Relationship Id="rId4" Type="http://schemas.openxmlformats.org/officeDocument/2006/relationships/image" Target="../media/image120.png"/></Relationships>
</file>

<file path=ppt/slides/_rels/slide52.xml.rels><?xml version="1.0" encoding="UTF-8" standalone="yes"?>
<Relationships xmlns="http://schemas.openxmlformats.org/package/2006/relationships"><Relationship Id="rId3" Type="http://schemas.openxmlformats.org/officeDocument/2006/relationships/image" Target="../media/image122.tmp"/><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123.tmp"/></Relationships>
</file>

<file path=ppt/slides/_rels/slide5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hyperlink" Target="https://pubmed.ncbi.nlm.nih.gov/?term=Boguszewski+CL&amp;cauthor_id=33392999" TargetMode="External"/><Relationship Id="rId13" Type="http://schemas.openxmlformats.org/officeDocument/2006/relationships/hyperlink" Target="https://pubmed.ncbi.nlm.nih.gov/33392999/#full-view-affiliation-5" TargetMode="External"/><Relationship Id="rId3" Type="http://schemas.openxmlformats.org/officeDocument/2006/relationships/hyperlink" Target="https://pubmed.ncbi.nlm.nih.gov/?term=Cambi+MPC&amp;cauthor_id=33392999" TargetMode="External"/><Relationship Id="rId7" Type="http://schemas.openxmlformats.org/officeDocument/2006/relationships/hyperlink" Target="https://pubmed.ncbi.nlm.nih.gov/33392999/#full-view-affiliation-2" TargetMode="External"/><Relationship Id="rId12" Type="http://schemas.openxmlformats.org/officeDocument/2006/relationships/hyperlink" Target="https://pubmed.ncbi.nlm.nih.gov/?term=Jirapinyo+P&amp;cauthor_id=33392999" TargetMode="External"/><Relationship Id="rId17" Type="http://schemas.openxmlformats.org/officeDocument/2006/relationships/image" Target="../media/image25.png"/><Relationship Id="rId2" Type="http://schemas.openxmlformats.org/officeDocument/2006/relationships/notesSlide" Target="../notesSlides/notesSlide8.xml"/><Relationship Id="rId16"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hyperlink" Target="https://pubmed.ncbi.nlm.nih.gov/?term=Magro+DO&amp;cauthor_id=33392999" TargetMode="External"/><Relationship Id="rId11" Type="http://schemas.openxmlformats.org/officeDocument/2006/relationships/hyperlink" Target="https://pubmed.ncbi.nlm.nih.gov/33392999/#full-view-affiliation-4" TargetMode="External"/><Relationship Id="rId5" Type="http://schemas.openxmlformats.org/officeDocument/2006/relationships/hyperlink" Target="https://pubmed.ncbi.nlm.nih.gov/?term=Baretta+GAP&amp;cauthor_id=33392999" TargetMode="External"/><Relationship Id="rId15" Type="http://schemas.openxmlformats.org/officeDocument/2006/relationships/hyperlink" Target="https://pubmed.ncbi.nlm.nih.gov/33392999/#full-view-affiliation-6" TargetMode="External"/><Relationship Id="rId10" Type="http://schemas.openxmlformats.org/officeDocument/2006/relationships/hyperlink" Target="https://pubmed.ncbi.nlm.nih.gov/?term=Ribeiro+IB&amp;cauthor_id=33392999" TargetMode="External"/><Relationship Id="rId4" Type="http://schemas.openxmlformats.org/officeDocument/2006/relationships/hyperlink" Target="https://pubmed.ncbi.nlm.nih.gov/33392999/#full-view-affiliation-1" TargetMode="External"/><Relationship Id="rId9" Type="http://schemas.openxmlformats.org/officeDocument/2006/relationships/hyperlink" Target="https://pubmed.ncbi.nlm.nih.gov/33392999/#full-view-affiliation-3" TargetMode="External"/><Relationship Id="rId14" Type="http://schemas.openxmlformats.org/officeDocument/2006/relationships/hyperlink" Target="https://pubmed.ncbi.nlm.nih.gov/?term=de+Moura+DTH&amp;cauthor_id=3339299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871410" y="199846"/>
            <a:ext cx="5900057" cy="3227514"/>
          </a:xfrm>
        </p:spPr>
        <p:txBody>
          <a:bodyPr>
            <a:normAutofit/>
          </a:bodyPr>
          <a:lstStyle/>
          <a:p>
            <a:r>
              <a:rPr lang="it-IT" dirty="0"/>
              <a:t>IWL E WR </a:t>
            </a:r>
            <a:br>
              <a:rPr lang="it-IT" dirty="0"/>
            </a:br>
            <a:r>
              <a:rPr lang="it-IT"/>
              <a:t>DOPO RYGB</a:t>
            </a:r>
            <a:br>
              <a:rPr lang="it-IT" sz="3600"/>
            </a:br>
            <a:r>
              <a:rPr lang="it-IT"/>
              <a:t> </a:t>
            </a:r>
            <a:br>
              <a:rPr lang="it-IT"/>
            </a:br>
            <a:r>
              <a:rPr lang="it-IT" sz="4400"/>
              <a:t>OPZIONI </a:t>
            </a:r>
            <a:r>
              <a:rPr lang="it-IT" sz="4400" dirty="0"/>
              <a:t>TERAPEUTICHE</a:t>
            </a:r>
            <a:endParaRPr lang="it-IT" dirty="0"/>
          </a:p>
        </p:txBody>
      </p:sp>
      <p:pic>
        <p:nvPicPr>
          <p:cNvPr id="8" name="Immagine 7">
            <a:extLst>
              <a:ext uri="{FF2B5EF4-FFF2-40B4-BE49-F238E27FC236}">
                <a16:creationId xmlns:a16="http://schemas.microsoft.com/office/drawing/2014/main" id="{666411A7-0708-0B42-839F-661F88D1C6D4}"/>
              </a:ext>
            </a:extLst>
          </p:cNvPr>
          <p:cNvPicPr>
            <a:picLocks noChangeAspect="1"/>
          </p:cNvPicPr>
          <p:nvPr/>
        </p:nvPicPr>
        <p:blipFill>
          <a:blip r:embed="rId2"/>
          <a:stretch>
            <a:fillRect/>
          </a:stretch>
        </p:blipFill>
        <p:spPr>
          <a:xfrm>
            <a:off x="9203187" y="5484738"/>
            <a:ext cx="2860626" cy="1373262"/>
          </a:xfrm>
          <a:prstGeom prst="rect">
            <a:avLst/>
          </a:prstGeom>
        </p:spPr>
      </p:pic>
      <p:sp>
        <p:nvSpPr>
          <p:cNvPr id="9" name="Sottotitolo 3">
            <a:extLst>
              <a:ext uri="{FF2B5EF4-FFF2-40B4-BE49-F238E27FC236}">
                <a16:creationId xmlns:a16="http://schemas.microsoft.com/office/drawing/2014/main" id="{CE06A98E-9680-835C-09AD-B8F2424CFB63}"/>
              </a:ext>
            </a:extLst>
          </p:cNvPr>
          <p:cNvSpPr>
            <a:spLocks noGrp="1"/>
          </p:cNvSpPr>
          <p:nvPr>
            <p:ph type="subTitle" idx="1"/>
          </p:nvPr>
        </p:nvSpPr>
        <p:spPr>
          <a:xfrm>
            <a:off x="5871410" y="3561268"/>
            <a:ext cx="5979696" cy="2054098"/>
          </a:xfrm>
        </p:spPr>
        <p:txBody>
          <a:bodyPr>
            <a:normAutofit/>
          </a:bodyPr>
          <a:lstStyle/>
          <a:p>
            <a:pPr>
              <a:spcBef>
                <a:spcPts val="0"/>
              </a:spcBef>
              <a:spcAft>
                <a:spcPts val="0"/>
              </a:spcAft>
              <a:buSzPts val="2800"/>
            </a:pPr>
            <a:r>
              <a:rPr lang="it-IT" b="1" dirty="0">
                <a:solidFill>
                  <a:srgbClr val="00ACB6"/>
                </a:solidFill>
                <a:latin typeface="Host Grotesk Medium"/>
              </a:rPr>
              <a:t>Dr. Rosario BELLINI</a:t>
            </a:r>
            <a:endParaRPr lang="it-IT" dirty="0">
              <a:solidFill>
                <a:srgbClr val="00ACB6"/>
              </a:solidFill>
              <a:latin typeface="Host Grotesk Medium"/>
            </a:endParaRPr>
          </a:p>
          <a:p>
            <a:pPr>
              <a:spcBef>
                <a:spcPts val="1400"/>
              </a:spcBef>
              <a:spcAft>
                <a:spcPts val="0"/>
              </a:spcAft>
              <a:buSzPts val="2800"/>
            </a:pPr>
            <a:r>
              <a:rPr lang="it-IT" sz="1900" b="1" dirty="0">
                <a:solidFill>
                  <a:srgbClr val="00ACB6"/>
                </a:solidFill>
                <a:latin typeface="Host Grotesk Medium"/>
                <a:ea typeface="Calibri"/>
                <a:cs typeface="Calibri"/>
                <a:sym typeface="Calibri"/>
              </a:rPr>
              <a:t>U.O. CHIRURGIA BARIATRICA e metabolica</a:t>
            </a:r>
            <a:endParaRPr lang="it-IT" sz="1900" dirty="0">
              <a:solidFill>
                <a:srgbClr val="00ACB6"/>
              </a:solidFill>
              <a:latin typeface="Host Grotesk Medium"/>
            </a:endParaRPr>
          </a:p>
          <a:p>
            <a:pPr algn="ctr">
              <a:spcBef>
                <a:spcPts val="1400"/>
              </a:spcBef>
              <a:spcAft>
                <a:spcPts val="0"/>
              </a:spcAft>
              <a:buSzPts val="2800"/>
            </a:pPr>
            <a:r>
              <a:rPr lang="it-IT" sz="1600" b="1" dirty="0">
                <a:solidFill>
                  <a:srgbClr val="00ACB6"/>
                </a:solidFill>
                <a:latin typeface="Host Grotesk Medium"/>
              </a:rPr>
              <a:t>DAI Chirurgia e Medicina endocrino metabolica e dei trapianti</a:t>
            </a:r>
          </a:p>
          <a:p>
            <a:pPr>
              <a:spcBef>
                <a:spcPts val="1400"/>
              </a:spcBef>
              <a:spcAft>
                <a:spcPts val="0"/>
              </a:spcAft>
              <a:buSzPts val="2800"/>
            </a:pPr>
            <a:r>
              <a:rPr lang="it-IT" sz="1600" b="1" dirty="0">
                <a:solidFill>
                  <a:srgbClr val="00ACB6"/>
                </a:solidFill>
                <a:latin typeface="Host Grotesk Medium"/>
              </a:rPr>
              <a:t>Ospedale «Nuovo Santa Chiara» Cisanello -Pisa</a:t>
            </a: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FC61AFB-9EF5-8DF4-D4E1-3E2B37AF1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74" y="182608"/>
            <a:ext cx="5398520" cy="2715058"/>
          </a:xfrm>
          <a:prstGeom prst="rect">
            <a:avLst/>
          </a:prstGeom>
        </p:spPr>
      </p:pic>
      <p:pic>
        <p:nvPicPr>
          <p:cNvPr id="3" name="Immagine 2">
            <a:extLst>
              <a:ext uri="{FF2B5EF4-FFF2-40B4-BE49-F238E27FC236}">
                <a16:creationId xmlns:a16="http://schemas.microsoft.com/office/drawing/2014/main" id="{4BDA39A5-724B-32E7-1BFF-8397456F7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6358" y="1059883"/>
            <a:ext cx="6680581" cy="4929622"/>
          </a:xfrm>
          <a:prstGeom prst="rect">
            <a:avLst/>
          </a:prstGeom>
        </p:spPr>
      </p:pic>
      <p:pic>
        <p:nvPicPr>
          <p:cNvPr id="2" name="Picture 10">
            <a:extLst>
              <a:ext uri="{FF2B5EF4-FFF2-40B4-BE49-F238E27FC236}">
                <a16:creationId xmlns:a16="http://schemas.microsoft.com/office/drawing/2014/main" id="{2C577645-1DB3-E0C5-E66E-D9721AC07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962" y="3043899"/>
            <a:ext cx="2074348" cy="2806440"/>
          </a:xfrm>
          <a:prstGeom prst="rect">
            <a:avLst/>
          </a:prstGeom>
          <a:noFill/>
          <a:ln w="9525">
            <a:solidFill>
              <a:schemeClr val="accent4">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7" descr="ENDO-PIC-1">
            <a:extLst>
              <a:ext uri="{FF2B5EF4-FFF2-40B4-BE49-F238E27FC236}">
                <a16:creationId xmlns:a16="http://schemas.microsoft.com/office/drawing/2014/main" id="{EF6EE7A1-FFD0-6597-B4F0-1A2BE7B71E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3674" y="3036831"/>
            <a:ext cx="2053877" cy="2813509"/>
          </a:xfrm>
          <a:prstGeom prst="rect">
            <a:avLst/>
          </a:prstGeom>
          <a:noFill/>
          <a:ln w="19050">
            <a:solidFill>
              <a:schemeClr val="accent4">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628537"/>
      </p:ext>
    </p:extLst>
  </p:cSld>
  <p:clrMapOvr>
    <a:masterClrMapping/>
  </p:clrMapOvr>
  <mc:AlternateContent xmlns:mc="http://schemas.openxmlformats.org/markup-compatibility/2006" xmlns:p14="http://schemas.microsoft.com/office/powerpoint/2010/main">
    <mc:Choice Requires="p14">
      <p:transition spd="slow" p14:dur="2000" advTm="60325"/>
    </mc:Choice>
    <mc:Fallback xmlns="">
      <p:transition spd="slow" advTm="6032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21E8ADB-D725-1064-8884-662872309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0017" y="135515"/>
            <a:ext cx="5327073" cy="58399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Immagine 4">
            <a:extLst>
              <a:ext uri="{FF2B5EF4-FFF2-40B4-BE49-F238E27FC236}">
                <a16:creationId xmlns:a16="http://schemas.microsoft.com/office/drawing/2014/main" id="{01BC72AD-D48F-7A76-9CD7-44AFF661C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35" y="358920"/>
            <a:ext cx="5791899" cy="48642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08670283"/>
      </p:ext>
    </p:extLst>
  </p:cSld>
  <p:clrMapOvr>
    <a:masterClrMapping/>
  </p:clrMapOvr>
  <mc:AlternateContent xmlns:mc="http://schemas.openxmlformats.org/markup-compatibility/2006" xmlns:p14="http://schemas.microsoft.com/office/powerpoint/2010/main">
    <mc:Choice Requires="p14">
      <p:transition spd="slow" p14:dur="2000" advTm="23576"/>
    </mc:Choice>
    <mc:Fallback xmlns="">
      <p:transition spd="slow" advTm="2357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3136605" y="297712"/>
            <a:ext cx="8952614" cy="5720315"/>
          </a:xfrm>
          <a:prstGeom prst="rect">
            <a:avLst/>
          </a:prstGeom>
        </p:spPr>
      </p:pic>
      <p:sp>
        <p:nvSpPr>
          <p:cNvPr id="3" name="Text 0">
            <a:extLst>
              <a:ext uri="{FF2B5EF4-FFF2-40B4-BE49-F238E27FC236}">
                <a16:creationId xmlns:a16="http://schemas.microsoft.com/office/drawing/2014/main" id="{7F571D84-4C89-A58D-D927-0E7AE3E74506}"/>
              </a:ext>
            </a:extLst>
          </p:cNvPr>
          <p:cNvSpPr/>
          <p:nvPr/>
        </p:nvSpPr>
        <p:spPr>
          <a:xfrm>
            <a:off x="259768" y="430889"/>
            <a:ext cx="4725492" cy="590649"/>
          </a:xfrm>
          <a:prstGeom prst="rect">
            <a:avLst/>
          </a:prstGeom>
          <a:noFill/>
          <a:ln/>
        </p:spPr>
        <p:txBody>
          <a:bodyPr wrap="non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rPr>
              <a:t>Lack of </a:t>
            </a:r>
          </a:p>
          <a:p>
            <a:pPr>
              <a:lnSpc>
                <a:spcPts val="4625"/>
              </a:lnSpc>
            </a:pPr>
            <a:r>
              <a:rPr lang="en-US" sz="3708" dirty="0">
                <a:solidFill>
                  <a:srgbClr val="2E3C4E"/>
                </a:solidFill>
                <a:latin typeface="Host Grotesk Medium" pitchFamily="34" charset="0"/>
                <a:ea typeface="Host Grotesk Medium" pitchFamily="34" charset="-122"/>
              </a:rPr>
              <a:t>Standardization</a:t>
            </a:r>
            <a:endParaRPr lang="en-US" sz="3708" dirty="0"/>
          </a:p>
        </p:txBody>
      </p:sp>
    </p:spTree>
    <p:extLst>
      <p:ext uri="{BB962C8B-B14F-4D97-AF65-F5344CB8AC3E}">
        <p14:creationId xmlns:p14="http://schemas.microsoft.com/office/powerpoint/2010/main" val="3884599009"/>
      </p:ext>
    </p:extLst>
  </p:cSld>
  <p:clrMapOvr>
    <a:masterClrMapping/>
  </p:clrMapOvr>
  <mc:AlternateContent xmlns:mc="http://schemas.openxmlformats.org/markup-compatibility/2006" xmlns:p14="http://schemas.microsoft.com/office/powerpoint/2010/main">
    <mc:Choice Requires="p14">
      <p:transition spd="med" p14:dur="700" advTm="19106">
        <p:fade/>
      </p:transition>
    </mc:Choice>
    <mc:Fallback xmlns="">
      <p:transition spd="med" advTm="19106">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5" name="Google Shape;325;p2"/>
          <p:cNvSpPr txBox="1">
            <a:spLocks noGrp="1"/>
          </p:cNvSpPr>
          <p:nvPr>
            <p:ph type="body" idx="4294967295"/>
          </p:nvPr>
        </p:nvSpPr>
        <p:spPr>
          <a:xfrm>
            <a:off x="691117" y="574675"/>
            <a:ext cx="5570538" cy="2185988"/>
          </a:xfrm>
          <a:prstGeom prst="rect">
            <a:avLst/>
          </a:prstGeom>
          <a:noFill/>
          <a:ln>
            <a:noFill/>
          </a:ln>
        </p:spPr>
        <p:txBody>
          <a:bodyPr spcFirstLastPara="1" wrap="square" lIns="121900" tIns="60925" rIns="121900" bIns="60925" anchor="b" anchorCtr="0">
            <a:noAutofit/>
          </a:bodyPr>
          <a:lstStyle/>
          <a:p>
            <a:pPr marL="0" marR="0" lvl="0" indent="0" algn="l" rtl="0">
              <a:lnSpc>
                <a:spcPct val="100000"/>
              </a:lnSpc>
              <a:spcBef>
                <a:spcPts val="0"/>
              </a:spcBef>
              <a:spcAft>
                <a:spcPts val="0"/>
              </a:spcAft>
              <a:buClr>
                <a:srgbClr val="000000"/>
              </a:buClr>
              <a:buSzPts val="5000"/>
              <a:buFont typeface="Arial"/>
              <a:buNone/>
            </a:pPr>
            <a:r>
              <a:rPr lang="it-IT" sz="6000" b="1" i="0" u="none" strike="noStrike" cap="none" dirty="0">
                <a:solidFill>
                  <a:schemeClr val="accent2">
                    <a:lumMod val="75000"/>
                  </a:schemeClr>
                </a:solidFill>
                <a:latin typeface="Calibri"/>
                <a:ea typeface="Calibri"/>
                <a:cs typeface="Calibri"/>
                <a:sym typeface="Calibri"/>
              </a:rPr>
              <a:t>RYGB no consensus</a:t>
            </a:r>
            <a:endParaRPr sz="6400" b="0" i="0" u="none" strike="noStrike" cap="none" dirty="0">
              <a:solidFill>
                <a:schemeClr val="accent2">
                  <a:lumMod val="75000"/>
                </a:schemeClr>
              </a:solidFill>
              <a:latin typeface="Arial"/>
              <a:ea typeface="Arial"/>
              <a:cs typeface="Arial"/>
              <a:sym typeface="Arial"/>
            </a:endParaRPr>
          </a:p>
        </p:txBody>
      </p:sp>
      <p:pic>
        <p:nvPicPr>
          <p:cNvPr id="327" name="Google Shape;327;p2"/>
          <p:cNvPicPr preferRelativeResize="0"/>
          <p:nvPr/>
        </p:nvPicPr>
        <p:blipFill rotWithShape="1">
          <a:blip r:embed="rId3">
            <a:alphaModFix/>
          </a:blip>
          <a:srcRect/>
          <a:stretch/>
        </p:blipFill>
        <p:spPr>
          <a:xfrm>
            <a:off x="4977202" y="655678"/>
            <a:ext cx="3047766" cy="4571364"/>
          </a:xfrm>
          <a:prstGeom prst="rect">
            <a:avLst/>
          </a:prstGeom>
          <a:noFill/>
          <a:ln>
            <a:noFill/>
          </a:ln>
        </p:spPr>
      </p:pic>
      <p:sp>
        <p:nvSpPr>
          <p:cNvPr id="328" name="Google Shape;328;p2"/>
          <p:cNvSpPr txBox="1"/>
          <p:nvPr/>
        </p:nvSpPr>
        <p:spPr>
          <a:xfrm>
            <a:off x="274875" y="3139736"/>
            <a:ext cx="7338773" cy="468517"/>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90000"/>
              </a:lnSpc>
              <a:spcBef>
                <a:spcPts val="0"/>
              </a:spcBef>
              <a:spcAft>
                <a:spcPts val="0"/>
              </a:spcAft>
              <a:buClr>
                <a:srgbClr val="FFFFFF"/>
              </a:buClr>
              <a:buSzPts val="3600"/>
              <a:buFont typeface="Arial"/>
              <a:buChar char="•"/>
              <a:tabLst/>
              <a:defRPr/>
            </a:pPr>
            <a:r>
              <a:rPr kumimoji="0" lang="it-IT" sz="3600" b="0" i="0" u="none" strike="noStrike" kern="0" cap="none" spc="0" normalizeH="0" baseline="0" noProof="0" dirty="0" err="1">
                <a:ln>
                  <a:noFill/>
                </a:ln>
                <a:solidFill>
                  <a:schemeClr val="accent2">
                    <a:lumMod val="75000"/>
                  </a:schemeClr>
                </a:solidFill>
                <a:effectLst/>
                <a:highlight>
                  <a:srgbClr val="FFFF00"/>
                </a:highlight>
                <a:uLnTx/>
                <a:uFillTx/>
                <a:latin typeface="Calibri"/>
                <a:ea typeface="Calibri"/>
                <a:cs typeface="Calibri"/>
                <a:sym typeface="Calibri"/>
              </a:rPr>
              <a:t>Limb</a:t>
            </a:r>
            <a:r>
              <a:rPr kumimoji="0" lang="it-IT" sz="3600" b="0" i="0" u="none" strike="noStrike" kern="0" cap="none" spc="0" normalizeH="0" baseline="0" noProof="0" dirty="0">
                <a:ln>
                  <a:noFill/>
                </a:ln>
                <a:solidFill>
                  <a:schemeClr val="accent2">
                    <a:lumMod val="75000"/>
                  </a:schemeClr>
                </a:solidFill>
                <a:effectLst/>
                <a:highlight>
                  <a:srgbClr val="FFFF00"/>
                </a:highlight>
                <a:uLnTx/>
                <a:uFillTx/>
                <a:latin typeface="Calibri"/>
                <a:ea typeface="Calibri"/>
                <a:cs typeface="Calibri"/>
                <a:sym typeface="Calibri"/>
              </a:rPr>
              <a:t> </a:t>
            </a:r>
            <a:r>
              <a:rPr kumimoji="0" lang="it-IT" sz="3600" b="0" i="0" u="none" strike="noStrike" kern="0" cap="none" spc="0" normalizeH="0" baseline="0" noProof="0" dirty="0" err="1">
                <a:ln>
                  <a:noFill/>
                </a:ln>
                <a:solidFill>
                  <a:schemeClr val="accent2">
                    <a:lumMod val="75000"/>
                  </a:schemeClr>
                </a:solidFill>
                <a:effectLst/>
                <a:highlight>
                  <a:srgbClr val="FFFF00"/>
                </a:highlight>
                <a:uLnTx/>
                <a:uFillTx/>
                <a:latin typeface="Calibri"/>
                <a:ea typeface="Calibri"/>
                <a:cs typeface="Calibri"/>
                <a:sym typeface="Calibri"/>
              </a:rPr>
              <a:t>configuration</a:t>
            </a:r>
            <a:endParaRPr kumimoji="0" sz="3600" b="0" i="0" u="none" strike="noStrike" kern="0" cap="none" spc="0" normalizeH="0" baseline="0" noProof="0" dirty="0">
              <a:ln>
                <a:noFill/>
              </a:ln>
              <a:solidFill>
                <a:schemeClr val="accent2">
                  <a:lumMod val="75000"/>
                </a:schemeClr>
              </a:solidFill>
              <a:effectLst/>
              <a:highlight>
                <a:srgbClr val="FFFF00"/>
              </a:highlight>
              <a:uLnTx/>
              <a:uFillTx/>
              <a:latin typeface="Calibri"/>
              <a:ea typeface="Calibri"/>
              <a:cs typeface="Calibri"/>
              <a:sym typeface="Calibri"/>
            </a:endParaRPr>
          </a:p>
        </p:txBody>
      </p:sp>
      <p:sp>
        <p:nvSpPr>
          <p:cNvPr id="329" name="Google Shape;329;p2"/>
          <p:cNvSpPr txBox="1"/>
          <p:nvPr/>
        </p:nvSpPr>
        <p:spPr>
          <a:xfrm>
            <a:off x="274876" y="3987326"/>
            <a:ext cx="7338773" cy="468517"/>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90000"/>
              </a:lnSpc>
              <a:spcBef>
                <a:spcPts val="0"/>
              </a:spcBef>
              <a:spcAft>
                <a:spcPts val="0"/>
              </a:spcAft>
              <a:buClr>
                <a:srgbClr val="FFFFFF"/>
              </a:buClr>
              <a:buSzPts val="3600"/>
              <a:buFont typeface="Arial"/>
              <a:buChar char="•"/>
              <a:tabLst/>
              <a:defRPr/>
            </a:pPr>
            <a:r>
              <a:rPr kumimoji="0" lang="it-IT" sz="3600" b="0" i="0" u="none" strike="noStrike" kern="0" cap="none" spc="0" normalizeH="0" baseline="0" noProof="0" dirty="0" err="1">
                <a:ln>
                  <a:noFill/>
                </a:ln>
                <a:solidFill>
                  <a:schemeClr val="accent2">
                    <a:lumMod val="75000"/>
                  </a:schemeClr>
                </a:solidFill>
                <a:effectLst/>
                <a:uLnTx/>
                <a:uFillTx/>
                <a:latin typeface="Calibri"/>
                <a:ea typeface="Calibri"/>
                <a:cs typeface="Calibri"/>
                <a:sym typeface="Calibri"/>
              </a:rPr>
              <a:t>Gastric</a:t>
            </a:r>
            <a:r>
              <a:rPr kumimoji="0" lang="it-IT" sz="3600" b="0" i="0" u="none" strike="noStrike" kern="0" cap="none" spc="0" normalizeH="0" baseline="0" noProof="0" dirty="0">
                <a:ln>
                  <a:noFill/>
                </a:ln>
                <a:solidFill>
                  <a:schemeClr val="accent2">
                    <a:lumMod val="75000"/>
                  </a:schemeClr>
                </a:solidFill>
                <a:effectLst/>
                <a:uLnTx/>
                <a:uFillTx/>
                <a:latin typeface="Calibri"/>
                <a:ea typeface="Calibri"/>
                <a:cs typeface="Calibri"/>
                <a:sym typeface="Calibri"/>
              </a:rPr>
              <a:t> </a:t>
            </a:r>
            <a:r>
              <a:rPr kumimoji="0" lang="it-IT" sz="3600" b="0" i="0" u="none" strike="noStrike" kern="0" cap="none" spc="0" normalizeH="0" baseline="0" noProof="0" dirty="0" err="1">
                <a:ln>
                  <a:noFill/>
                </a:ln>
                <a:solidFill>
                  <a:schemeClr val="accent2">
                    <a:lumMod val="75000"/>
                  </a:schemeClr>
                </a:solidFill>
                <a:effectLst/>
                <a:uLnTx/>
                <a:uFillTx/>
                <a:latin typeface="Calibri"/>
                <a:ea typeface="Calibri"/>
                <a:cs typeface="Calibri"/>
                <a:sym typeface="Calibri"/>
              </a:rPr>
              <a:t>pouch</a:t>
            </a:r>
            <a:endParaRPr kumimoji="0" sz="3600" b="0" i="0" u="none" strike="noStrike" kern="0" cap="none" spc="0" normalizeH="0" baseline="0" noProof="0" dirty="0">
              <a:ln>
                <a:noFill/>
              </a:ln>
              <a:solidFill>
                <a:schemeClr val="accent2">
                  <a:lumMod val="75000"/>
                </a:schemeClr>
              </a:solidFill>
              <a:effectLst/>
              <a:uLnTx/>
              <a:uFillTx/>
              <a:latin typeface="Calibri"/>
              <a:ea typeface="Calibri"/>
              <a:cs typeface="Calibri"/>
              <a:sym typeface="Calibri"/>
            </a:endParaRPr>
          </a:p>
        </p:txBody>
      </p:sp>
      <p:pic>
        <p:nvPicPr>
          <p:cNvPr id="2" name="Immagine 1">
            <a:extLst>
              <a:ext uri="{FF2B5EF4-FFF2-40B4-BE49-F238E27FC236}">
                <a16:creationId xmlns:a16="http://schemas.microsoft.com/office/drawing/2014/main" id="{812777A4-BB0D-B423-58C4-9CAC869DA5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2803" y="1401379"/>
            <a:ext cx="4083862" cy="44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5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87" name="Google Shape;387;p6"/>
          <p:cNvSpPr txBox="1">
            <a:spLocks noGrp="1"/>
          </p:cNvSpPr>
          <p:nvPr>
            <p:ph type="ctrTitle" idx="4294967295"/>
          </p:nvPr>
        </p:nvSpPr>
        <p:spPr>
          <a:xfrm>
            <a:off x="1944390" y="82775"/>
            <a:ext cx="7207250" cy="149383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ct val="100000"/>
              <a:buFont typeface="Calibri"/>
              <a:buNone/>
            </a:pPr>
            <a:r>
              <a:rPr lang="it-IT" b="1" dirty="0">
                <a:solidFill>
                  <a:schemeClr val="accent2">
                    <a:lumMod val="75000"/>
                  </a:schemeClr>
                </a:solidFill>
                <a:latin typeface="Calibri"/>
                <a:ea typeface="Calibri"/>
                <a:cs typeface="Calibri"/>
                <a:sym typeface="Calibri"/>
              </a:rPr>
              <a:t>Standard ? from literature</a:t>
            </a:r>
            <a:endParaRPr dirty="0">
              <a:solidFill>
                <a:schemeClr val="accent2">
                  <a:lumMod val="75000"/>
                </a:schemeClr>
              </a:solidFill>
            </a:endParaRPr>
          </a:p>
        </p:txBody>
      </p:sp>
      <p:sp>
        <p:nvSpPr>
          <p:cNvPr id="388" name="Google Shape;388;p6"/>
          <p:cNvSpPr txBox="1">
            <a:spLocks noGrp="1"/>
          </p:cNvSpPr>
          <p:nvPr>
            <p:ph type="subTitle" idx="4294967295"/>
          </p:nvPr>
        </p:nvSpPr>
        <p:spPr>
          <a:xfrm>
            <a:off x="2060575" y="1862138"/>
            <a:ext cx="10131425" cy="46831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lt1"/>
              </a:buClr>
              <a:buSzPts val="3600"/>
              <a:buFont typeface="Arial"/>
              <a:buChar char="•"/>
            </a:pPr>
            <a:r>
              <a:rPr lang="it-IT" sz="3600" dirty="0">
                <a:solidFill>
                  <a:schemeClr val="accent2">
                    <a:lumMod val="75000"/>
                  </a:schemeClr>
                </a:solidFill>
                <a:latin typeface="Calibri"/>
                <a:ea typeface="Calibri"/>
                <a:cs typeface="Calibri"/>
                <a:sym typeface="Calibri"/>
              </a:rPr>
              <a:t>AL: 75-150 cm </a:t>
            </a:r>
            <a:endParaRPr dirty="0">
              <a:solidFill>
                <a:schemeClr val="accent2">
                  <a:lumMod val="75000"/>
                </a:schemeClr>
              </a:solidFill>
            </a:endParaRPr>
          </a:p>
          <a:p>
            <a:pPr marL="342900" lvl="0" indent="-342900" algn="l" rtl="0">
              <a:lnSpc>
                <a:spcPct val="90000"/>
              </a:lnSpc>
              <a:spcBef>
                <a:spcPts val="1000"/>
              </a:spcBef>
              <a:spcAft>
                <a:spcPts val="0"/>
              </a:spcAft>
              <a:buClr>
                <a:schemeClr val="lt1"/>
              </a:buClr>
              <a:buSzPts val="3600"/>
              <a:buFont typeface="Arial"/>
              <a:buChar char="•"/>
            </a:pPr>
            <a:r>
              <a:rPr lang="it-IT" sz="3600" dirty="0">
                <a:solidFill>
                  <a:schemeClr val="accent2">
                    <a:lumMod val="75000"/>
                  </a:schemeClr>
                </a:solidFill>
                <a:latin typeface="Calibri"/>
                <a:ea typeface="Calibri"/>
                <a:cs typeface="Calibri"/>
                <a:sym typeface="Calibri"/>
              </a:rPr>
              <a:t>Short AL: &lt;100 cm</a:t>
            </a:r>
            <a:endParaRPr dirty="0">
              <a:solidFill>
                <a:schemeClr val="accent2">
                  <a:lumMod val="75000"/>
                </a:schemeClr>
              </a:solidFill>
            </a:endParaRPr>
          </a:p>
          <a:p>
            <a:pPr marL="342900" lvl="0" indent="-342900" algn="l" rtl="0">
              <a:lnSpc>
                <a:spcPct val="90000"/>
              </a:lnSpc>
              <a:spcBef>
                <a:spcPts val="1000"/>
              </a:spcBef>
              <a:spcAft>
                <a:spcPts val="0"/>
              </a:spcAft>
              <a:buClr>
                <a:schemeClr val="lt1"/>
              </a:buClr>
              <a:buSzPts val="3600"/>
              <a:buFont typeface="Arial"/>
              <a:buChar char="•"/>
            </a:pPr>
            <a:r>
              <a:rPr lang="it-IT" sz="3600" dirty="0">
                <a:solidFill>
                  <a:schemeClr val="accent2">
                    <a:lumMod val="75000"/>
                  </a:schemeClr>
                </a:solidFill>
                <a:latin typeface="Calibri"/>
                <a:ea typeface="Calibri"/>
                <a:cs typeface="Calibri"/>
                <a:sym typeface="Calibri"/>
              </a:rPr>
              <a:t>Long AL: &gt;150 cm </a:t>
            </a:r>
            <a:endParaRPr dirty="0">
              <a:solidFill>
                <a:schemeClr val="accent2">
                  <a:lumMod val="75000"/>
                </a:schemeClr>
              </a:solidFill>
            </a:endParaRPr>
          </a:p>
          <a:p>
            <a:pPr marL="342900" lvl="0" indent="-342900" algn="l" rtl="0">
              <a:lnSpc>
                <a:spcPct val="90000"/>
              </a:lnSpc>
              <a:spcBef>
                <a:spcPts val="1000"/>
              </a:spcBef>
              <a:spcAft>
                <a:spcPts val="0"/>
              </a:spcAft>
              <a:buClr>
                <a:schemeClr val="lt1"/>
              </a:buClr>
              <a:buSzPts val="3600"/>
              <a:buFont typeface="Arial"/>
              <a:buChar char="•"/>
            </a:pPr>
            <a:r>
              <a:rPr lang="it-IT" sz="3600" dirty="0">
                <a:solidFill>
                  <a:schemeClr val="accent2">
                    <a:lumMod val="75000"/>
                  </a:schemeClr>
                </a:solidFill>
                <a:latin typeface="Calibri"/>
                <a:ea typeface="Calibri"/>
                <a:cs typeface="Calibri"/>
                <a:sym typeface="Calibri"/>
              </a:rPr>
              <a:t>AL + BPL: 100-200 cm</a:t>
            </a:r>
            <a:endParaRPr dirty="0">
              <a:solidFill>
                <a:schemeClr val="accent2">
                  <a:lumMod val="75000"/>
                </a:schemeClr>
              </a:solidFill>
            </a:endParaRPr>
          </a:p>
          <a:p>
            <a:pPr marL="342900" lvl="0" indent="-342900" algn="l" rtl="0">
              <a:lnSpc>
                <a:spcPct val="90000"/>
              </a:lnSpc>
              <a:spcBef>
                <a:spcPts val="1000"/>
              </a:spcBef>
              <a:spcAft>
                <a:spcPts val="0"/>
              </a:spcAft>
              <a:buClr>
                <a:schemeClr val="lt1"/>
              </a:buClr>
              <a:buSzPts val="3600"/>
              <a:buFont typeface="Arial"/>
              <a:buChar char="•"/>
            </a:pPr>
            <a:r>
              <a:rPr lang="it-IT" sz="3600" dirty="0" err="1">
                <a:solidFill>
                  <a:schemeClr val="accent2">
                    <a:lumMod val="75000"/>
                  </a:schemeClr>
                </a:solidFill>
                <a:latin typeface="Calibri"/>
                <a:ea typeface="Calibri"/>
                <a:cs typeface="Calibri"/>
                <a:sym typeface="Calibri"/>
              </a:rPr>
              <a:t>Very</a:t>
            </a:r>
            <a:r>
              <a:rPr lang="it-IT" sz="3600" dirty="0">
                <a:solidFill>
                  <a:schemeClr val="accent2">
                    <a:lumMod val="75000"/>
                  </a:schemeClr>
                </a:solidFill>
                <a:latin typeface="Calibri"/>
                <a:ea typeface="Calibri"/>
                <a:cs typeface="Calibri"/>
                <a:sym typeface="Calibri"/>
              </a:rPr>
              <a:t> long Roux </a:t>
            </a:r>
            <a:r>
              <a:rPr lang="it-IT" sz="3600" dirty="0" err="1">
                <a:solidFill>
                  <a:schemeClr val="accent2">
                    <a:lumMod val="75000"/>
                  </a:schemeClr>
                </a:solidFill>
                <a:latin typeface="Calibri"/>
                <a:ea typeface="Calibri"/>
                <a:cs typeface="Calibri"/>
                <a:sym typeface="Calibri"/>
              </a:rPr>
              <a:t>limb</a:t>
            </a:r>
            <a:r>
              <a:rPr lang="it-IT" sz="3600" dirty="0">
                <a:solidFill>
                  <a:schemeClr val="accent2">
                    <a:lumMod val="75000"/>
                  </a:schemeClr>
                </a:solidFill>
                <a:latin typeface="Calibri"/>
                <a:ea typeface="Calibri"/>
                <a:cs typeface="Calibri"/>
                <a:sym typeface="Calibri"/>
              </a:rPr>
              <a:t> RYGB: BPL 75 cm, CC 100 cm</a:t>
            </a:r>
            <a:endParaRPr dirty="0">
              <a:solidFill>
                <a:schemeClr val="accent2">
                  <a:lumMod val="7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4" name="Google Shape;354;p4"/>
          <p:cNvSpPr txBox="1"/>
          <p:nvPr/>
        </p:nvSpPr>
        <p:spPr>
          <a:xfrm>
            <a:off x="191344" y="137110"/>
            <a:ext cx="4968260" cy="14943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it-IT" sz="4000" b="1" i="0" u="none" strike="noStrike" cap="none" dirty="0">
                <a:solidFill>
                  <a:srgbClr val="2C719C"/>
                </a:solidFill>
                <a:latin typeface="Calibri"/>
                <a:ea typeface="Calibri"/>
                <a:cs typeface="Calibri"/>
                <a:sym typeface="Calibri"/>
              </a:rPr>
              <a:t>2017 Surveys</a:t>
            </a:r>
            <a:endParaRPr sz="4000" b="1" i="0" u="none" strike="noStrike" cap="none" dirty="0">
              <a:solidFill>
                <a:srgbClr val="2C719C"/>
              </a:solidFill>
              <a:latin typeface="Calibri"/>
              <a:ea typeface="Calibri"/>
              <a:cs typeface="Calibri"/>
              <a:sym typeface="Calibri"/>
            </a:endParaRPr>
          </a:p>
        </p:txBody>
      </p:sp>
      <p:graphicFrame>
        <p:nvGraphicFramePr>
          <p:cNvPr id="355" name="Google Shape;355;p4"/>
          <p:cNvGraphicFramePr/>
          <p:nvPr>
            <p:extLst>
              <p:ext uri="{D42A27DB-BD31-4B8C-83A1-F6EECF244321}">
                <p14:modId xmlns:p14="http://schemas.microsoft.com/office/powerpoint/2010/main" val="1738112890"/>
              </p:ext>
            </p:extLst>
          </p:nvPr>
        </p:nvGraphicFramePr>
        <p:xfrm>
          <a:off x="1919536" y="332656"/>
          <a:ext cx="9793088" cy="581766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71" name="Google Shape;371;p5"/>
          <p:cNvSpPr txBox="1"/>
          <p:nvPr/>
        </p:nvSpPr>
        <p:spPr>
          <a:xfrm>
            <a:off x="593979" y="408913"/>
            <a:ext cx="4968260" cy="14943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it-IT" sz="6000" b="1" i="0" u="none" strike="noStrike" cap="none">
                <a:solidFill>
                  <a:srgbClr val="2C719C"/>
                </a:solidFill>
                <a:latin typeface="Calibri"/>
                <a:ea typeface="Calibri"/>
                <a:cs typeface="Calibri"/>
                <a:sym typeface="Calibri"/>
              </a:rPr>
              <a:t>Surveys</a:t>
            </a:r>
            <a:endParaRPr sz="6000" b="1" i="0" u="none" strike="noStrike" cap="none">
              <a:solidFill>
                <a:srgbClr val="2C719C"/>
              </a:solidFill>
              <a:latin typeface="Calibri"/>
              <a:ea typeface="Calibri"/>
              <a:cs typeface="Calibri"/>
              <a:sym typeface="Calibri"/>
            </a:endParaRPr>
          </a:p>
        </p:txBody>
      </p:sp>
      <p:graphicFrame>
        <p:nvGraphicFramePr>
          <p:cNvPr id="372" name="Google Shape;372;p5"/>
          <p:cNvGraphicFramePr/>
          <p:nvPr>
            <p:extLst>
              <p:ext uri="{D42A27DB-BD31-4B8C-83A1-F6EECF244321}">
                <p14:modId xmlns:p14="http://schemas.microsoft.com/office/powerpoint/2010/main" val="184579942"/>
              </p:ext>
            </p:extLst>
          </p:nvPr>
        </p:nvGraphicFramePr>
        <p:xfrm>
          <a:off x="2766573" y="1054969"/>
          <a:ext cx="8425235" cy="491170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descr="Immagine che contiene testo, schermata, Carattere, software&#10;&#10;Descrizione generata automaticamente">
            <a:extLst>
              <a:ext uri="{FF2B5EF4-FFF2-40B4-BE49-F238E27FC236}">
                <a16:creationId xmlns:a16="http://schemas.microsoft.com/office/drawing/2014/main" id="{8E7DD929-9649-8073-B1D4-1C3F3359E566}"/>
              </a:ext>
            </a:extLst>
          </p:cNvPr>
          <p:cNvPicPr>
            <a:picLocks noGrp="1" noChangeAspect="1"/>
          </p:cNvPicPr>
          <p:nvPr>
            <p:ph idx="4294967295"/>
          </p:nvPr>
        </p:nvPicPr>
        <p:blipFill>
          <a:blip r:embed="rId2"/>
          <a:stretch>
            <a:fillRect/>
          </a:stretch>
        </p:blipFill>
        <p:spPr>
          <a:xfrm>
            <a:off x="0" y="260350"/>
            <a:ext cx="5976938" cy="2881313"/>
          </a:xfrm>
        </p:spPr>
      </p:pic>
      <p:sp>
        <p:nvSpPr>
          <p:cNvPr id="7" name="CasellaDiTesto 6">
            <a:extLst>
              <a:ext uri="{FF2B5EF4-FFF2-40B4-BE49-F238E27FC236}">
                <a16:creationId xmlns:a16="http://schemas.microsoft.com/office/drawing/2014/main" id="{BF3C40A1-FD87-879A-17AF-9B766E55EB0D}"/>
              </a:ext>
            </a:extLst>
          </p:cNvPr>
          <p:cNvSpPr txBox="1"/>
          <p:nvPr/>
        </p:nvSpPr>
        <p:spPr>
          <a:xfrm>
            <a:off x="6510282" y="1039088"/>
            <a:ext cx="5112568"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The follow-up rate at 15 years was 87.6%. </a:t>
            </a:r>
            <a:r>
              <a:rPr lang="en-US" sz="20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Mean excess weight loss was 58.6 ± 27%, with 74.1% of patients achieving a total weight loss ≥ 20%</a:t>
            </a:r>
            <a:r>
              <a:rPr lang="it-IT" sz="20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p>
        </p:txBody>
      </p:sp>
      <p:sp>
        <p:nvSpPr>
          <p:cNvPr id="9" name="CasellaDiTesto 8">
            <a:extLst>
              <a:ext uri="{FF2B5EF4-FFF2-40B4-BE49-F238E27FC236}">
                <a16:creationId xmlns:a16="http://schemas.microsoft.com/office/drawing/2014/main" id="{EF6A8E50-AF1E-B975-B5FB-B4D51D39B69C}"/>
              </a:ext>
            </a:extLst>
          </p:cNvPr>
          <p:cNvSpPr txBox="1"/>
          <p:nvPr/>
        </p:nvSpPr>
        <p:spPr>
          <a:xfrm>
            <a:off x="6417609" y="3434315"/>
            <a:ext cx="5256584"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Both groups </a:t>
            </a:r>
            <a:r>
              <a:rPr lang="en-US" sz="20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experienced </a:t>
            </a:r>
            <a:r>
              <a:rPr lang="en-US" sz="2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gradual weight regain </a:t>
            </a:r>
            <a:r>
              <a:rPr lang="en-US" sz="20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(WR); specifically, </a:t>
            </a:r>
            <a:r>
              <a:rPr lang="en-US" sz="2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34.1% </a:t>
            </a:r>
            <a:r>
              <a:rPr lang="en-US" sz="20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of patients regained more than 15% of their lowest postoperative weight.</a:t>
            </a:r>
            <a:endParaRPr lang="it-IT" sz="20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CasellaDiTesto 10">
            <a:extLst>
              <a:ext uri="{FF2B5EF4-FFF2-40B4-BE49-F238E27FC236}">
                <a16:creationId xmlns:a16="http://schemas.microsoft.com/office/drawing/2014/main" id="{5D0DD01B-2FEE-D3CA-B0AC-31D799C5AD8F}"/>
              </a:ext>
            </a:extLst>
          </p:cNvPr>
          <p:cNvSpPr txBox="1"/>
          <p:nvPr/>
        </p:nvSpPr>
        <p:spPr>
          <a:xfrm>
            <a:off x="1041531" y="4860835"/>
            <a:ext cx="10752156"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 significant proportion of patients with a preoperative BMI ≥ 50 kg/m2 did not achieve a favorable weight loss outcome. </a:t>
            </a:r>
            <a:r>
              <a:rPr lang="en-US" sz="24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Indications to perform </a:t>
            </a:r>
            <a:r>
              <a:rPr lang="en-US" sz="24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LRYGB in this group of patients should be </a:t>
            </a:r>
            <a:r>
              <a:rPr lang="en-US" sz="24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definitively reconsidered</a:t>
            </a:r>
            <a:endParaRPr lang="it-IT" sz="24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CasellaDiTesto 12">
            <a:extLst>
              <a:ext uri="{FF2B5EF4-FFF2-40B4-BE49-F238E27FC236}">
                <a16:creationId xmlns:a16="http://schemas.microsoft.com/office/drawing/2014/main" id="{70657C2E-8C28-60A1-D6B1-896A847123CC}"/>
              </a:ext>
            </a:extLst>
          </p:cNvPr>
          <p:cNvSpPr txBox="1"/>
          <p:nvPr/>
        </p:nvSpPr>
        <p:spPr>
          <a:xfrm>
            <a:off x="1041531" y="3429000"/>
            <a:ext cx="4929077"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inadequate outcome </a:t>
            </a:r>
            <a:r>
              <a:rPr lang="en-US" sz="20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was found in 11/21 (52.4%) of patients with an initial </a:t>
            </a: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BMI ≥ 50 </a:t>
            </a:r>
            <a:r>
              <a:rPr lang="en-US" sz="20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kg/m2 </a:t>
            </a: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versus</a:t>
            </a:r>
            <a:r>
              <a:rPr lang="en-US" sz="20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21/64 (32.8%) of patients with a preoperative </a:t>
            </a: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BMI &lt; 50 </a:t>
            </a:r>
            <a:r>
              <a:rPr lang="en-US" sz="20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kg/m2</a:t>
            </a:r>
            <a:endParaRPr lang="it-IT" sz="20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9607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4" name="Google Shape;387;p6">
            <a:extLst>
              <a:ext uri="{FF2B5EF4-FFF2-40B4-BE49-F238E27FC236}">
                <a16:creationId xmlns:a16="http://schemas.microsoft.com/office/drawing/2014/main" id="{2116DB6A-CABD-110F-E691-7966BB8A7DB0}"/>
              </a:ext>
            </a:extLst>
          </p:cNvPr>
          <p:cNvSpPr txBox="1">
            <a:spLocks noGrp="1"/>
          </p:cNvSpPr>
          <p:nvPr>
            <p:ph type="ctrTitle" idx="4294967295"/>
          </p:nvPr>
        </p:nvSpPr>
        <p:spPr>
          <a:xfrm>
            <a:off x="1246188" y="1250950"/>
            <a:ext cx="10945812" cy="149383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ct val="100000"/>
              <a:buFont typeface="Calibri"/>
              <a:buNone/>
            </a:pPr>
            <a:r>
              <a:rPr lang="it-IT" sz="4400" b="1" dirty="0">
                <a:solidFill>
                  <a:schemeClr val="accent2">
                    <a:lumMod val="75000"/>
                  </a:schemeClr>
                </a:solidFill>
                <a:latin typeface="Calibri"/>
                <a:ea typeface="Calibri"/>
                <a:cs typeface="Calibri"/>
                <a:sym typeface="Calibri"/>
              </a:rPr>
              <a:t>Long </a:t>
            </a:r>
            <a:r>
              <a:rPr lang="it-IT" sz="4400" b="1" dirty="0" err="1">
                <a:solidFill>
                  <a:schemeClr val="accent2">
                    <a:lumMod val="75000"/>
                  </a:schemeClr>
                </a:solidFill>
                <a:latin typeface="Calibri"/>
                <a:ea typeface="Calibri"/>
                <a:cs typeface="Calibri"/>
                <a:sym typeface="Calibri"/>
              </a:rPr>
              <a:t>term</a:t>
            </a:r>
            <a:r>
              <a:rPr lang="it-IT" sz="4400" b="1" dirty="0">
                <a:solidFill>
                  <a:schemeClr val="accent2">
                    <a:lumMod val="75000"/>
                  </a:schemeClr>
                </a:solidFill>
                <a:latin typeface="Calibri"/>
                <a:ea typeface="Calibri"/>
                <a:cs typeface="Calibri"/>
                <a:sym typeface="Calibri"/>
              </a:rPr>
              <a:t> </a:t>
            </a:r>
            <a:r>
              <a:rPr lang="it-IT" sz="4400" b="1" dirty="0" err="1">
                <a:solidFill>
                  <a:schemeClr val="accent2">
                    <a:lumMod val="75000"/>
                  </a:schemeClr>
                </a:solidFill>
                <a:latin typeface="Calibri"/>
                <a:ea typeface="Calibri"/>
                <a:cs typeface="Calibri"/>
                <a:sym typeface="Calibri"/>
              </a:rPr>
              <a:t>results</a:t>
            </a:r>
            <a:r>
              <a:rPr lang="it-IT" sz="4400" b="1" dirty="0">
                <a:solidFill>
                  <a:schemeClr val="accent2">
                    <a:lumMod val="75000"/>
                  </a:schemeClr>
                </a:solidFill>
                <a:latin typeface="Calibri"/>
                <a:ea typeface="Calibri"/>
                <a:cs typeface="Calibri"/>
                <a:sym typeface="Calibri"/>
              </a:rPr>
              <a:t> (+15 </a:t>
            </a:r>
            <a:r>
              <a:rPr lang="it-IT" sz="4400" b="1" dirty="0" err="1">
                <a:solidFill>
                  <a:schemeClr val="accent2">
                    <a:lumMod val="75000"/>
                  </a:schemeClr>
                </a:solidFill>
                <a:latin typeface="Calibri"/>
                <a:ea typeface="Calibri"/>
                <a:cs typeface="Calibri"/>
                <a:sym typeface="Calibri"/>
              </a:rPr>
              <a:t>yrs</a:t>
            </a:r>
            <a:r>
              <a:rPr lang="it-IT" sz="4400" b="1" dirty="0">
                <a:solidFill>
                  <a:schemeClr val="accent2">
                    <a:lumMod val="75000"/>
                  </a:schemeClr>
                </a:solidFill>
                <a:latin typeface="Calibri"/>
                <a:ea typeface="Calibri"/>
                <a:cs typeface="Calibri"/>
                <a:sym typeface="Calibri"/>
              </a:rPr>
              <a:t>) of standard RYGB:</a:t>
            </a:r>
            <a:br>
              <a:rPr lang="it-IT" sz="3200" b="1" dirty="0">
                <a:solidFill>
                  <a:schemeClr val="accent2">
                    <a:lumMod val="75000"/>
                  </a:schemeClr>
                </a:solidFill>
                <a:latin typeface="Calibri"/>
                <a:ea typeface="Calibri"/>
                <a:cs typeface="Calibri"/>
                <a:sym typeface="Calibri"/>
              </a:rPr>
            </a:br>
            <a:br>
              <a:rPr lang="it-IT" sz="3200" b="1" dirty="0">
                <a:solidFill>
                  <a:schemeClr val="accent2">
                    <a:lumMod val="75000"/>
                  </a:schemeClr>
                </a:solidFill>
                <a:latin typeface="Calibri"/>
                <a:ea typeface="Calibri"/>
                <a:cs typeface="Calibri"/>
                <a:sym typeface="Calibri"/>
              </a:rPr>
            </a:br>
            <a:r>
              <a:rPr lang="it-IT" sz="4000" b="1" dirty="0">
                <a:solidFill>
                  <a:schemeClr val="accent2">
                    <a:lumMod val="75000"/>
                  </a:schemeClr>
                </a:solidFill>
                <a:latin typeface="Calibri"/>
                <a:ea typeface="Calibri"/>
                <a:cs typeface="Calibri"/>
                <a:sym typeface="Calibri"/>
              </a:rPr>
              <a:t>Standard </a:t>
            </a:r>
            <a:r>
              <a:rPr lang="it-IT" sz="4000" b="1" dirty="0" err="1">
                <a:solidFill>
                  <a:schemeClr val="accent2">
                    <a:lumMod val="75000"/>
                  </a:schemeClr>
                </a:solidFill>
                <a:latin typeface="Calibri"/>
                <a:ea typeface="Calibri"/>
                <a:cs typeface="Calibri"/>
                <a:sym typeface="Calibri"/>
              </a:rPr>
              <a:t>proximal</a:t>
            </a:r>
            <a:r>
              <a:rPr lang="it-IT" sz="4000" b="1" dirty="0">
                <a:solidFill>
                  <a:schemeClr val="accent2">
                    <a:lumMod val="75000"/>
                  </a:schemeClr>
                </a:solidFill>
                <a:latin typeface="Calibri"/>
                <a:ea typeface="Calibri"/>
                <a:cs typeface="Calibri"/>
                <a:sym typeface="Calibri"/>
              </a:rPr>
              <a:t> </a:t>
            </a:r>
            <a:r>
              <a:rPr lang="it-IT" sz="3200" b="1" dirty="0">
                <a:solidFill>
                  <a:schemeClr val="accent2">
                    <a:lumMod val="75000"/>
                  </a:schemeClr>
                </a:solidFill>
                <a:latin typeface="Calibri"/>
                <a:ea typeface="Calibri"/>
                <a:cs typeface="Calibri"/>
                <a:sym typeface="Calibri"/>
              </a:rPr>
              <a:t>RYGB </a:t>
            </a:r>
            <a:r>
              <a:rPr lang="it-IT" sz="3200" b="1" dirty="0" err="1">
                <a:solidFill>
                  <a:schemeClr val="accent2">
                    <a:lumMod val="75000"/>
                  </a:schemeClr>
                </a:solidFill>
                <a:latin typeface="Calibri"/>
                <a:ea typeface="Calibri"/>
                <a:cs typeface="Calibri"/>
                <a:sym typeface="Calibri"/>
              </a:rPr>
              <a:t>fails</a:t>
            </a:r>
            <a:r>
              <a:rPr lang="it-IT" sz="3200" b="1" dirty="0">
                <a:solidFill>
                  <a:schemeClr val="accent2">
                    <a:lumMod val="75000"/>
                  </a:schemeClr>
                </a:solidFill>
                <a:latin typeface="Calibri"/>
                <a:ea typeface="Calibri"/>
                <a:cs typeface="Calibri"/>
                <a:sym typeface="Calibri"/>
              </a:rPr>
              <a:t> to </a:t>
            </a:r>
            <a:r>
              <a:rPr lang="it-IT" sz="3200" b="1" dirty="0" err="1">
                <a:solidFill>
                  <a:schemeClr val="accent2">
                    <a:lumMod val="75000"/>
                  </a:schemeClr>
                </a:solidFill>
                <a:latin typeface="Calibri"/>
                <a:ea typeface="Calibri"/>
                <a:cs typeface="Calibri"/>
                <a:sym typeface="Calibri"/>
              </a:rPr>
              <a:t>achieve</a:t>
            </a:r>
            <a:r>
              <a:rPr lang="it-IT" sz="3200" b="1" dirty="0">
                <a:solidFill>
                  <a:schemeClr val="accent2">
                    <a:lumMod val="75000"/>
                  </a:schemeClr>
                </a:solidFill>
                <a:latin typeface="Calibri"/>
                <a:ea typeface="Calibri"/>
                <a:cs typeface="Calibri"/>
                <a:sym typeface="Calibri"/>
              </a:rPr>
              <a:t> long </a:t>
            </a:r>
            <a:r>
              <a:rPr lang="it-IT" sz="3200" b="1" dirty="0" err="1">
                <a:solidFill>
                  <a:schemeClr val="accent2">
                    <a:lumMod val="75000"/>
                  </a:schemeClr>
                </a:solidFill>
                <a:latin typeface="Calibri"/>
                <a:ea typeface="Calibri"/>
                <a:cs typeface="Calibri"/>
                <a:sym typeface="Calibri"/>
              </a:rPr>
              <a:t>term</a:t>
            </a:r>
            <a:r>
              <a:rPr lang="it-IT" sz="3200" b="1" dirty="0">
                <a:solidFill>
                  <a:schemeClr val="accent2">
                    <a:lumMod val="75000"/>
                  </a:schemeClr>
                </a:solidFill>
                <a:latin typeface="Calibri"/>
                <a:ea typeface="Calibri"/>
                <a:cs typeface="Calibri"/>
                <a:sym typeface="Calibri"/>
              </a:rPr>
              <a:t> weight </a:t>
            </a:r>
            <a:r>
              <a:rPr lang="it-IT" sz="3200" b="1" dirty="0" err="1">
                <a:solidFill>
                  <a:schemeClr val="accent2">
                    <a:lumMod val="75000"/>
                  </a:schemeClr>
                </a:solidFill>
                <a:latin typeface="Calibri"/>
                <a:ea typeface="Calibri"/>
                <a:cs typeface="Calibri"/>
                <a:sym typeface="Calibri"/>
              </a:rPr>
              <a:t>maintenance</a:t>
            </a:r>
            <a:r>
              <a:rPr lang="it-IT" sz="3200" b="1" dirty="0">
                <a:solidFill>
                  <a:schemeClr val="accent2">
                    <a:lumMod val="75000"/>
                  </a:schemeClr>
                </a:solidFill>
                <a:latin typeface="Calibri"/>
                <a:ea typeface="Calibri"/>
                <a:cs typeface="Calibri"/>
                <a:sym typeface="Calibri"/>
              </a:rPr>
              <a:t> and /or control of </a:t>
            </a:r>
            <a:r>
              <a:rPr lang="it-IT" sz="3200" b="1" dirty="0" err="1">
                <a:solidFill>
                  <a:schemeClr val="accent2">
                    <a:lumMod val="75000"/>
                  </a:schemeClr>
                </a:solidFill>
                <a:latin typeface="Calibri"/>
                <a:ea typeface="Calibri"/>
                <a:cs typeface="Calibri"/>
                <a:sym typeface="Calibri"/>
              </a:rPr>
              <a:t>metabolic</a:t>
            </a:r>
            <a:r>
              <a:rPr lang="it-IT" sz="3200" b="1" dirty="0">
                <a:solidFill>
                  <a:schemeClr val="accent2">
                    <a:lumMod val="75000"/>
                  </a:schemeClr>
                </a:solidFill>
                <a:latin typeface="Calibri"/>
                <a:ea typeface="Calibri"/>
                <a:cs typeface="Calibri"/>
                <a:sym typeface="Calibri"/>
              </a:rPr>
              <a:t> </a:t>
            </a:r>
            <a:r>
              <a:rPr lang="it-IT" sz="3200" b="1" dirty="0" err="1">
                <a:solidFill>
                  <a:schemeClr val="accent2">
                    <a:lumMod val="75000"/>
                  </a:schemeClr>
                </a:solidFill>
                <a:latin typeface="Calibri"/>
                <a:ea typeface="Calibri"/>
                <a:cs typeface="Calibri"/>
                <a:sym typeface="Calibri"/>
              </a:rPr>
              <a:t>symdrome</a:t>
            </a:r>
            <a:r>
              <a:rPr lang="it-IT" sz="3200" b="1" dirty="0">
                <a:solidFill>
                  <a:schemeClr val="accent2">
                    <a:lumMod val="75000"/>
                  </a:schemeClr>
                </a:solidFill>
                <a:latin typeface="Calibri"/>
                <a:ea typeface="Calibri"/>
                <a:cs typeface="Calibri"/>
                <a:sym typeface="Calibri"/>
              </a:rPr>
              <a:t> </a:t>
            </a:r>
            <a:br>
              <a:rPr lang="it-IT" sz="3200" b="1" dirty="0">
                <a:solidFill>
                  <a:schemeClr val="accent2">
                    <a:lumMod val="75000"/>
                  </a:schemeClr>
                </a:solidFill>
              </a:rPr>
            </a:br>
            <a:r>
              <a:rPr lang="it-IT" sz="2000" b="1" i="1" dirty="0" err="1">
                <a:solidFill>
                  <a:srgbClr val="FF0000"/>
                </a:solidFill>
              </a:rPr>
              <a:t>A.Torres</a:t>
            </a:r>
            <a:r>
              <a:rPr lang="it-IT" sz="2000" b="1" i="1" dirty="0">
                <a:solidFill>
                  <a:srgbClr val="FF0000"/>
                </a:solidFill>
              </a:rPr>
              <a:t> IFSO – </a:t>
            </a:r>
            <a:r>
              <a:rPr lang="it-IT" sz="2000" b="1" i="1" dirty="0" err="1">
                <a:solidFill>
                  <a:srgbClr val="FF0000"/>
                </a:solidFill>
              </a:rPr>
              <a:t>Ec</a:t>
            </a:r>
            <a:r>
              <a:rPr lang="it-IT" sz="2000" b="1" i="1" dirty="0">
                <a:solidFill>
                  <a:srgbClr val="FF0000"/>
                </a:solidFill>
              </a:rPr>
              <a:t>  Wien 2024</a:t>
            </a:r>
            <a:endParaRPr sz="3200" i="1" dirty="0">
              <a:solidFill>
                <a:srgbClr val="FF0000"/>
              </a:solidFill>
            </a:endParaRPr>
          </a:p>
        </p:txBody>
      </p:sp>
      <p:sp>
        <p:nvSpPr>
          <p:cNvPr id="5" name="Google Shape;387;p6">
            <a:extLst>
              <a:ext uri="{FF2B5EF4-FFF2-40B4-BE49-F238E27FC236}">
                <a16:creationId xmlns:a16="http://schemas.microsoft.com/office/drawing/2014/main" id="{9CDC2FB4-A810-D782-4032-C083EED09222}"/>
              </a:ext>
            </a:extLst>
          </p:cNvPr>
          <p:cNvSpPr txBox="1">
            <a:spLocks/>
          </p:cNvSpPr>
          <p:nvPr/>
        </p:nvSpPr>
        <p:spPr>
          <a:xfrm>
            <a:off x="623392" y="4344418"/>
            <a:ext cx="7206807" cy="1494349"/>
          </a:xfrm>
          <a:prstGeom prst="rect">
            <a:avLst/>
          </a:prstGeom>
          <a:noFill/>
          <a:ln>
            <a:noFill/>
          </a:ln>
        </p:spPr>
        <p:txBody>
          <a:bodyPr spcFirstLastPara="1" wrap="square" lIns="91425" tIns="45700" rIns="91425" bIns="45700" anchor="b" anchorCtr="0">
            <a:normAutofit fontScale="90000"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857250" indent="-857250" algn="l">
              <a:buClr>
                <a:schemeClr val="lt1"/>
              </a:buClr>
              <a:buSzPct val="100000"/>
              <a:buFont typeface="Arial" panose="020B0604020202020204" pitchFamily="34" charset="0"/>
              <a:buChar char="•"/>
            </a:pPr>
            <a:r>
              <a:rPr lang="en-US" dirty="0">
                <a:solidFill>
                  <a:schemeClr val="accent2">
                    <a:lumMod val="75000"/>
                  </a:schemeClr>
                </a:solidFill>
              </a:rPr>
              <a:t>Weight Regain</a:t>
            </a:r>
          </a:p>
          <a:p>
            <a:pPr marL="857250" indent="-857250" algn="l">
              <a:buClr>
                <a:schemeClr val="lt1"/>
              </a:buClr>
              <a:buSzPct val="100000"/>
              <a:buFont typeface="Arial" panose="020B0604020202020204" pitchFamily="34" charset="0"/>
              <a:buChar char="•"/>
            </a:pPr>
            <a:r>
              <a:rPr lang="en-US" dirty="0">
                <a:solidFill>
                  <a:schemeClr val="accent2">
                    <a:lumMod val="75000"/>
                  </a:schemeClr>
                </a:solidFill>
              </a:rPr>
              <a:t>Metabolic </a:t>
            </a:r>
            <a:r>
              <a:rPr lang="en-US" dirty="0" err="1">
                <a:solidFill>
                  <a:schemeClr val="accent2">
                    <a:lumMod val="75000"/>
                  </a:schemeClr>
                </a:solidFill>
              </a:rPr>
              <a:t>Dyscontrol</a:t>
            </a:r>
            <a:endParaRPr lang="en-US" dirty="0">
              <a:solidFill>
                <a:schemeClr val="accent2">
                  <a:lumMod val="75000"/>
                </a:schemeClr>
              </a:solidFill>
            </a:endParaRPr>
          </a:p>
          <a:p>
            <a:pPr marL="857250" indent="-857250" algn="l">
              <a:buClr>
                <a:schemeClr val="lt1"/>
              </a:buClr>
              <a:buSzPct val="100000"/>
              <a:buFont typeface="Arial" panose="020B0604020202020204" pitchFamily="34" charset="0"/>
              <a:buChar char="•"/>
            </a:pPr>
            <a:endParaRPr lang="en-US" dirty="0">
              <a:solidFill>
                <a:schemeClr val="accent2">
                  <a:lumMod val="75000"/>
                </a:schemeClr>
              </a:solidFill>
            </a:endParaRPr>
          </a:p>
        </p:txBody>
      </p:sp>
      <p:sp>
        <p:nvSpPr>
          <p:cNvPr id="6" name="Google Shape;405;p7">
            <a:extLst>
              <a:ext uri="{FF2B5EF4-FFF2-40B4-BE49-F238E27FC236}">
                <a16:creationId xmlns:a16="http://schemas.microsoft.com/office/drawing/2014/main" id="{D1A79C98-B4DA-CEA6-3F74-5AA0B5A6B12F}"/>
              </a:ext>
            </a:extLst>
          </p:cNvPr>
          <p:cNvSpPr/>
          <p:nvPr/>
        </p:nvSpPr>
        <p:spPr>
          <a:xfrm>
            <a:off x="7830199" y="3376316"/>
            <a:ext cx="512466" cy="2218406"/>
          </a:xfrm>
          <a:prstGeom prst="rightBrace">
            <a:avLst>
              <a:gd name="adj1" fmla="val 8333"/>
              <a:gd name="adj2" fmla="val 50000"/>
            </a:avLst>
          </a:prstGeom>
          <a:noFill/>
          <a:ln w="508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lumMod val="75000"/>
                </a:schemeClr>
              </a:solidFill>
              <a:latin typeface="Calibri"/>
              <a:ea typeface="Calibri"/>
              <a:cs typeface="Calibri"/>
              <a:sym typeface="Calibri"/>
            </a:endParaRPr>
          </a:p>
        </p:txBody>
      </p:sp>
      <p:sp>
        <p:nvSpPr>
          <p:cNvPr id="7" name="Google Shape;387;p6">
            <a:extLst>
              <a:ext uri="{FF2B5EF4-FFF2-40B4-BE49-F238E27FC236}">
                <a16:creationId xmlns:a16="http://schemas.microsoft.com/office/drawing/2014/main" id="{11A9ADA5-E3D2-D7D7-64F8-FBF69798521F}"/>
              </a:ext>
            </a:extLst>
          </p:cNvPr>
          <p:cNvSpPr txBox="1">
            <a:spLocks/>
          </p:cNvSpPr>
          <p:nvPr/>
        </p:nvSpPr>
        <p:spPr>
          <a:xfrm>
            <a:off x="8342665" y="3056339"/>
            <a:ext cx="2664296" cy="2376264"/>
          </a:xfrm>
          <a:prstGeom prst="rect">
            <a:avLst/>
          </a:prstGeom>
          <a:noFill/>
          <a:ln>
            <a:noFill/>
          </a:ln>
        </p:spPr>
        <p:txBody>
          <a:bodyPr spcFirstLastPara="1" wrap="square" lIns="91425" tIns="45700" rIns="91425" bIns="45700" anchor="b" anchorCtr="0">
            <a:normAutofit fontScale="975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ct val="100000"/>
            </a:pPr>
            <a:r>
              <a:rPr lang="en-US" b="1" dirty="0">
                <a:solidFill>
                  <a:srgbClr val="FF0000"/>
                </a:solidFill>
              </a:rPr>
              <a:t>Up to 35%</a:t>
            </a:r>
            <a:endParaRPr lang="en-US" dirty="0">
              <a:solidFill>
                <a:srgbClr val="FF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042591"/>
            <a:ext cx="7054156" cy="590649"/>
          </a:xfrm>
          <a:prstGeom prst="rect">
            <a:avLst/>
          </a:prstGeom>
          <a:noFill/>
          <a:ln/>
        </p:spPr>
        <p:txBody>
          <a:bodyPr wrap="none" lIns="0" tIns="0" rIns="0" bIns="0" rtlCol="0" anchor="t"/>
          <a:lstStyle/>
          <a:p>
            <a:pPr>
              <a:lnSpc>
                <a:spcPts val="4625"/>
              </a:lnSpc>
            </a:pPr>
            <a:r>
              <a:rPr lang="en-US" sz="3708" dirty="0">
                <a:solidFill>
                  <a:srgbClr val="FF0000"/>
                </a:solidFill>
                <a:latin typeface="Host Grotesk Medium" pitchFamily="34" charset="0"/>
                <a:ea typeface="Host Grotesk Medium" pitchFamily="34" charset="-122"/>
                <a:cs typeface="Host Grotesk Medium" pitchFamily="34" charset="-120"/>
              </a:rPr>
              <a:t>Distal</a:t>
            </a:r>
            <a:r>
              <a:rPr lang="en-US" sz="3708" dirty="0">
                <a:solidFill>
                  <a:srgbClr val="2E3C4E"/>
                </a:solidFill>
                <a:latin typeface="Host Grotesk Medium" pitchFamily="34" charset="0"/>
                <a:ea typeface="Host Grotesk Medium" pitchFamily="34" charset="-122"/>
                <a:cs typeface="Host Grotesk Medium" pitchFamily="34" charset="-120"/>
              </a:rPr>
              <a:t> Roux-en-Y Gastric Bypass</a:t>
            </a:r>
            <a:endParaRPr lang="en-US" sz="3708" dirty="0"/>
          </a:p>
        </p:txBody>
      </p:sp>
      <p:sp>
        <p:nvSpPr>
          <p:cNvPr id="3" name="Text 1"/>
          <p:cNvSpPr/>
          <p:nvPr/>
        </p:nvSpPr>
        <p:spPr>
          <a:xfrm>
            <a:off x="1831182" y="2403574"/>
            <a:ext cx="2362696" cy="295275"/>
          </a:xfrm>
          <a:prstGeom prst="rect">
            <a:avLst/>
          </a:prstGeom>
          <a:noFill/>
          <a:ln/>
        </p:spPr>
        <p:txBody>
          <a:bodyPr wrap="none" lIns="0" tIns="0" rIns="0" bIns="0" rtlCol="0" anchor="t"/>
          <a:lstStyle/>
          <a:p>
            <a:pPr algn="r">
              <a:lnSpc>
                <a:spcPts val="2292"/>
              </a:lnSpc>
            </a:pPr>
            <a:r>
              <a:rPr lang="en-US" sz="1833" dirty="0">
                <a:solidFill>
                  <a:srgbClr val="FF0000"/>
                </a:solidFill>
                <a:latin typeface="Host Grotesk Medium" pitchFamily="34" charset="0"/>
                <a:ea typeface="Host Grotesk Medium" pitchFamily="34" charset="-122"/>
                <a:cs typeface="Host Grotesk Medium" pitchFamily="34" charset="-120"/>
              </a:rPr>
              <a:t>Type I</a:t>
            </a:r>
            <a:endParaRPr lang="en-US" sz="1833" dirty="0">
              <a:solidFill>
                <a:srgbClr val="FF0000"/>
              </a:solidFill>
            </a:endParaRPr>
          </a:p>
        </p:txBody>
      </p:sp>
      <p:sp>
        <p:nvSpPr>
          <p:cNvPr id="4" name="Text 2"/>
          <p:cNvSpPr/>
          <p:nvPr/>
        </p:nvSpPr>
        <p:spPr>
          <a:xfrm>
            <a:off x="661492" y="2812257"/>
            <a:ext cx="3532386" cy="566936"/>
          </a:xfrm>
          <a:prstGeom prst="rect">
            <a:avLst/>
          </a:prstGeom>
          <a:noFill/>
          <a:ln/>
        </p:spPr>
        <p:txBody>
          <a:bodyPr wrap="square" lIns="0" tIns="0" rIns="0" bIns="0" rtlCol="0" anchor="t"/>
          <a:lstStyle/>
          <a:p>
            <a:pPr algn="r">
              <a:lnSpc>
                <a:spcPts val="2208"/>
              </a:lnSpc>
            </a:pPr>
            <a:r>
              <a:rPr lang="en-US" sz="1458" dirty="0">
                <a:solidFill>
                  <a:srgbClr val="384653"/>
                </a:solidFill>
                <a:latin typeface="Roboto" pitchFamily="34" charset="0"/>
                <a:ea typeface="Roboto" pitchFamily="34" charset="-122"/>
                <a:cs typeface="Roboto" pitchFamily="34" charset="-120"/>
              </a:rPr>
              <a:t>Lengthens biliopancreatic limb and shortens common channel</a:t>
            </a:r>
            <a:endParaRPr lang="en-US" sz="1458" dirty="0"/>
          </a:p>
        </p:txBody>
      </p:sp>
      <p:pic>
        <p:nvPicPr>
          <p:cNvPr id="5" name="Image 0" descr="preencoded.png"/>
          <p:cNvPicPr>
            <a:picLocks noChangeAspect="1"/>
          </p:cNvPicPr>
          <p:nvPr/>
        </p:nvPicPr>
        <p:blipFill>
          <a:blip r:embed="rId3"/>
          <a:stretch>
            <a:fillRect/>
          </a:stretch>
        </p:blipFill>
        <p:spPr>
          <a:xfrm>
            <a:off x="4193878" y="2011264"/>
            <a:ext cx="3804146" cy="3804146"/>
          </a:xfrm>
          <a:prstGeom prst="rect">
            <a:avLst/>
          </a:prstGeom>
        </p:spPr>
      </p:pic>
      <p:sp>
        <p:nvSpPr>
          <p:cNvPr id="6" name="Text 3"/>
          <p:cNvSpPr/>
          <p:nvPr/>
        </p:nvSpPr>
        <p:spPr>
          <a:xfrm>
            <a:off x="5270302" y="3054549"/>
            <a:ext cx="265807" cy="332184"/>
          </a:xfrm>
          <a:prstGeom prst="rect">
            <a:avLst/>
          </a:prstGeom>
          <a:noFill/>
          <a:ln/>
        </p:spPr>
        <p:txBody>
          <a:bodyPr wrap="none" lIns="0" tIns="0" rIns="0" bIns="0" rtlCol="0" anchor="t"/>
          <a:lstStyle/>
          <a:p>
            <a:pPr>
              <a:lnSpc>
                <a:spcPts val="3125"/>
              </a:lnSpc>
            </a:pPr>
            <a:r>
              <a:rPr lang="en-US" sz="2083" dirty="0">
                <a:solidFill>
                  <a:srgbClr val="384653"/>
                </a:solidFill>
                <a:latin typeface="Host Grotesk Medium" pitchFamily="34" charset="0"/>
                <a:ea typeface="Host Grotesk Medium" pitchFamily="34" charset="-122"/>
                <a:cs typeface="Host Grotesk Medium" pitchFamily="34" charset="-120"/>
              </a:rPr>
              <a:t>1</a:t>
            </a:r>
            <a:endParaRPr lang="en-US" sz="2083" dirty="0"/>
          </a:p>
        </p:txBody>
      </p:sp>
      <p:sp>
        <p:nvSpPr>
          <p:cNvPr id="7" name="Text 4"/>
          <p:cNvSpPr/>
          <p:nvPr/>
        </p:nvSpPr>
        <p:spPr>
          <a:xfrm>
            <a:off x="7998024" y="2403574"/>
            <a:ext cx="2362696" cy="295275"/>
          </a:xfrm>
          <a:prstGeom prst="rect">
            <a:avLst/>
          </a:prstGeom>
          <a:noFill/>
          <a:ln/>
        </p:spPr>
        <p:txBody>
          <a:bodyPr wrap="none" lIns="0" tIns="0" rIns="0" bIns="0" rtlCol="0" anchor="t"/>
          <a:lstStyle/>
          <a:p>
            <a:pPr>
              <a:lnSpc>
                <a:spcPts val="2292"/>
              </a:lnSpc>
            </a:pPr>
            <a:r>
              <a:rPr lang="en-US" sz="1833" dirty="0">
                <a:solidFill>
                  <a:srgbClr val="FF0000"/>
                </a:solidFill>
                <a:latin typeface="Host Grotesk Medium" pitchFamily="34" charset="0"/>
                <a:ea typeface="Host Grotesk Medium" pitchFamily="34" charset="-122"/>
                <a:cs typeface="Host Grotesk Medium" pitchFamily="34" charset="-120"/>
              </a:rPr>
              <a:t>Type II</a:t>
            </a:r>
            <a:endParaRPr lang="en-US" sz="1833" dirty="0">
              <a:solidFill>
                <a:srgbClr val="FF0000"/>
              </a:solidFill>
            </a:endParaRPr>
          </a:p>
        </p:txBody>
      </p:sp>
      <p:sp>
        <p:nvSpPr>
          <p:cNvPr id="8" name="Text 5"/>
          <p:cNvSpPr/>
          <p:nvPr/>
        </p:nvSpPr>
        <p:spPr>
          <a:xfrm>
            <a:off x="7998023" y="2812257"/>
            <a:ext cx="3532485" cy="566936"/>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Lengthens alimentary limb while retaining biliopancreatic limb length</a:t>
            </a:r>
            <a:endParaRPr lang="en-US" sz="1458" dirty="0"/>
          </a:p>
        </p:txBody>
      </p:sp>
      <p:pic>
        <p:nvPicPr>
          <p:cNvPr id="9" name="Image 1" descr="preencoded.png"/>
          <p:cNvPicPr>
            <a:picLocks noChangeAspect="1"/>
          </p:cNvPicPr>
          <p:nvPr/>
        </p:nvPicPr>
        <p:blipFill>
          <a:blip r:embed="rId4"/>
          <a:stretch>
            <a:fillRect/>
          </a:stretch>
        </p:blipFill>
        <p:spPr>
          <a:xfrm>
            <a:off x="4193878" y="2011264"/>
            <a:ext cx="3804146" cy="3804146"/>
          </a:xfrm>
          <a:prstGeom prst="rect">
            <a:avLst/>
          </a:prstGeom>
        </p:spPr>
      </p:pic>
      <p:pic>
        <p:nvPicPr>
          <p:cNvPr id="10" name="Image 2" descr="preencoded.png"/>
          <p:cNvPicPr>
            <a:picLocks noChangeAspect="1"/>
          </p:cNvPicPr>
          <p:nvPr/>
        </p:nvPicPr>
        <p:blipFill>
          <a:blip r:embed="rId5"/>
          <a:stretch>
            <a:fillRect/>
          </a:stretch>
        </p:blipFill>
        <p:spPr>
          <a:xfrm>
            <a:off x="6655594" y="3054549"/>
            <a:ext cx="265807" cy="332184"/>
          </a:xfrm>
          <a:prstGeom prst="rect">
            <a:avLst/>
          </a:prstGeom>
        </p:spPr>
      </p:pic>
      <p:sp>
        <p:nvSpPr>
          <p:cNvPr id="11" name="Text 6"/>
          <p:cNvSpPr/>
          <p:nvPr/>
        </p:nvSpPr>
        <p:spPr>
          <a:xfrm>
            <a:off x="7998024" y="4589165"/>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Effectiveness</a:t>
            </a:r>
            <a:endParaRPr lang="en-US" sz="1833" dirty="0"/>
          </a:p>
        </p:txBody>
      </p:sp>
      <p:sp>
        <p:nvSpPr>
          <p:cNvPr id="12" name="Text 7"/>
          <p:cNvSpPr/>
          <p:nvPr/>
        </p:nvSpPr>
        <p:spPr>
          <a:xfrm>
            <a:off x="7998023" y="4997847"/>
            <a:ext cx="3532485"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54% EWL at 1 year, 52.2% at 3 years</a:t>
            </a:r>
            <a:endParaRPr lang="en-US" sz="1458" dirty="0"/>
          </a:p>
        </p:txBody>
      </p:sp>
      <p:pic>
        <p:nvPicPr>
          <p:cNvPr id="13" name="Image 3" descr="preencoded.png"/>
          <p:cNvPicPr>
            <a:picLocks noChangeAspect="1"/>
          </p:cNvPicPr>
          <p:nvPr/>
        </p:nvPicPr>
        <p:blipFill>
          <a:blip r:embed="rId6"/>
          <a:stretch>
            <a:fillRect/>
          </a:stretch>
        </p:blipFill>
        <p:spPr>
          <a:xfrm>
            <a:off x="4193878" y="2011264"/>
            <a:ext cx="3804146" cy="3804146"/>
          </a:xfrm>
          <a:prstGeom prst="rect">
            <a:avLst/>
          </a:prstGeom>
        </p:spPr>
      </p:pic>
      <p:pic>
        <p:nvPicPr>
          <p:cNvPr id="14" name="Image 4" descr="preencoded.png"/>
          <p:cNvPicPr>
            <a:picLocks noChangeAspect="1"/>
          </p:cNvPicPr>
          <p:nvPr/>
        </p:nvPicPr>
        <p:blipFill>
          <a:blip r:embed="rId7"/>
          <a:stretch>
            <a:fillRect/>
          </a:stretch>
        </p:blipFill>
        <p:spPr>
          <a:xfrm>
            <a:off x="6655594" y="4439841"/>
            <a:ext cx="265807" cy="332184"/>
          </a:xfrm>
          <a:prstGeom prst="rect">
            <a:avLst/>
          </a:prstGeom>
        </p:spPr>
      </p:pic>
      <p:sp>
        <p:nvSpPr>
          <p:cNvPr id="15" name="Text 8"/>
          <p:cNvSpPr/>
          <p:nvPr/>
        </p:nvSpPr>
        <p:spPr>
          <a:xfrm>
            <a:off x="1831182" y="4447382"/>
            <a:ext cx="2362696" cy="295275"/>
          </a:xfrm>
          <a:prstGeom prst="rect">
            <a:avLst/>
          </a:prstGeom>
          <a:noFill/>
          <a:ln/>
        </p:spPr>
        <p:txBody>
          <a:bodyPr wrap="none" lIns="0" tIns="0" rIns="0" bIns="0" rtlCol="0" anchor="t"/>
          <a:lstStyle/>
          <a:p>
            <a:pPr algn="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Risks</a:t>
            </a:r>
            <a:endParaRPr lang="en-US" sz="1833" dirty="0"/>
          </a:p>
        </p:txBody>
      </p:sp>
      <p:sp>
        <p:nvSpPr>
          <p:cNvPr id="16" name="Text 9"/>
          <p:cNvSpPr/>
          <p:nvPr/>
        </p:nvSpPr>
        <p:spPr>
          <a:xfrm>
            <a:off x="661492" y="4856064"/>
            <a:ext cx="3532386" cy="566936"/>
          </a:xfrm>
          <a:prstGeom prst="rect">
            <a:avLst/>
          </a:prstGeom>
          <a:noFill/>
          <a:ln/>
        </p:spPr>
        <p:txBody>
          <a:bodyPr wrap="square" lIns="0" tIns="0" rIns="0" bIns="0" rtlCol="0" anchor="t"/>
          <a:lstStyle/>
          <a:p>
            <a:pPr algn="r">
              <a:lnSpc>
                <a:spcPts val="2208"/>
              </a:lnSpc>
            </a:pPr>
            <a:r>
              <a:rPr lang="en-US" sz="1458" dirty="0">
                <a:solidFill>
                  <a:srgbClr val="384653"/>
                </a:solidFill>
                <a:latin typeface="Roboto" pitchFamily="34" charset="0"/>
                <a:ea typeface="Roboto" pitchFamily="34" charset="-122"/>
                <a:cs typeface="Roboto" pitchFamily="34" charset="-120"/>
              </a:rPr>
              <a:t>8-31% protein-calorie malnutrition, 14-21% requiring TPN</a:t>
            </a:r>
            <a:endParaRPr lang="en-US" sz="1458" dirty="0"/>
          </a:p>
        </p:txBody>
      </p:sp>
      <p:pic>
        <p:nvPicPr>
          <p:cNvPr id="17" name="Image 5" descr="preencoded.png"/>
          <p:cNvPicPr>
            <a:picLocks noChangeAspect="1"/>
          </p:cNvPicPr>
          <p:nvPr/>
        </p:nvPicPr>
        <p:blipFill>
          <a:blip r:embed="rId8"/>
          <a:stretch>
            <a:fillRect/>
          </a:stretch>
        </p:blipFill>
        <p:spPr>
          <a:xfrm>
            <a:off x="4193878" y="2011264"/>
            <a:ext cx="3804146" cy="3804146"/>
          </a:xfrm>
          <a:prstGeom prst="rect">
            <a:avLst/>
          </a:prstGeom>
        </p:spPr>
      </p:pic>
      <p:pic>
        <p:nvPicPr>
          <p:cNvPr id="18" name="Image 6" descr="preencoded.png"/>
          <p:cNvPicPr>
            <a:picLocks noChangeAspect="1"/>
          </p:cNvPicPr>
          <p:nvPr/>
        </p:nvPicPr>
        <p:blipFill>
          <a:blip r:embed="rId9"/>
          <a:stretch>
            <a:fillRect/>
          </a:stretch>
        </p:blipFill>
        <p:spPr>
          <a:xfrm>
            <a:off x="5270302" y="4439841"/>
            <a:ext cx="265807" cy="33218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
          <p:cNvSpPr>
            <a:spLocks noChangeArrowheads="1"/>
          </p:cNvSpPr>
          <p:nvPr/>
        </p:nvSpPr>
        <p:spPr bwMode="auto">
          <a:xfrm>
            <a:off x="53164" y="181297"/>
            <a:ext cx="8353426" cy="770084"/>
          </a:xfrm>
          <a:prstGeom prst="rect">
            <a:avLst/>
          </a:prstGeom>
          <a:noFill/>
          <a:ln w="44450" cmpd="thickThin">
            <a:noFill/>
            <a:miter lim="800000"/>
            <a:headEnd/>
            <a:tailEnd/>
          </a:ln>
          <a:effectLst/>
        </p:spPr>
        <p:txBody>
          <a:bodyPr wrap="square" lIns="92075" tIns="46038" rIns="92075" bIns="46038">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4400"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Host Grotesk Medium"/>
              </a:rPr>
              <a:t> </a:t>
            </a:r>
            <a:r>
              <a:rPr kumimoji="0" lang="fr-FR" sz="4000" i="0" u="none" strike="noStrike" kern="1200" cap="none" spc="0" normalizeH="0" baseline="0" noProof="0" dirty="0" err="1">
                <a:ln>
                  <a:noFill/>
                </a:ln>
                <a:solidFill>
                  <a:srgbClr val="2D2DB9">
                    <a:lumMod val="75000"/>
                  </a:srgbClr>
                </a:solidFill>
                <a:effectLst>
                  <a:outerShdw blurRad="38100" dist="38100" dir="2700000" algn="tl">
                    <a:srgbClr val="000000">
                      <a:alpha val="43137"/>
                    </a:srgbClr>
                  </a:outerShdw>
                </a:effectLst>
                <a:uLnTx/>
                <a:uFillTx/>
                <a:latin typeface="Host Grotesk Medium"/>
                <a:cs typeface="Times New Roman" charset="0"/>
              </a:rPr>
              <a:t>Disclosures</a:t>
            </a:r>
            <a:r>
              <a:rPr kumimoji="0" lang="fr-FR" sz="4000"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Host Grotesk Medium"/>
                <a:cs typeface="Times New Roman" charset="0"/>
              </a:rPr>
              <a:t> </a:t>
            </a:r>
          </a:p>
        </p:txBody>
      </p:sp>
      <p:sp>
        <p:nvSpPr>
          <p:cNvPr id="22530" name="CasellaDiTesto 2"/>
          <p:cNvSpPr txBox="1">
            <a:spLocks noChangeArrowheads="1"/>
          </p:cNvSpPr>
          <p:nvPr/>
        </p:nvSpPr>
        <p:spPr bwMode="auto">
          <a:xfrm>
            <a:off x="179363" y="2950635"/>
            <a:ext cx="251192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2D2DB9">
                    <a:lumMod val="75000"/>
                  </a:srgbClr>
                </a:solidFill>
                <a:effectLst/>
                <a:uLnTx/>
                <a:uFillTx/>
                <a:latin typeface="Aptos Display" panose="020B0004020202020204" pitchFamily="34" charset="0"/>
                <a:ea typeface="Roboto" panose="02000000000000000000" pitchFamily="2" charset="0"/>
                <a:cs typeface="Roboto" panose="02000000000000000000" pitchFamily="2" charset="0"/>
              </a:rPr>
              <a:t>No </a:t>
            </a:r>
            <a:r>
              <a:rPr kumimoji="0" lang="it-IT" sz="2800" b="0" i="0" u="none" strike="noStrike" kern="1200" cap="none" spc="0" normalizeH="0" baseline="0" noProof="0" dirty="0" err="1">
                <a:ln>
                  <a:noFill/>
                </a:ln>
                <a:solidFill>
                  <a:srgbClr val="2D2DB9">
                    <a:lumMod val="75000"/>
                  </a:srgbClr>
                </a:solidFill>
                <a:effectLst/>
                <a:uLnTx/>
                <a:uFillTx/>
                <a:latin typeface="Aptos Display" panose="020B0004020202020204" pitchFamily="34" charset="0"/>
                <a:ea typeface="Roboto" panose="02000000000000000000" pitchFamily="2" charset="0"/>
                <a:cs typeface="Roboto" panose="02000000000000000000" pitchFamily="2" charset="0"/>
              </a:rPr>
              <a:t>Disclosures</a:t>
            </a:r>
            <a:endParaRPr kumimoji="0" lang="it-IT" sz="2800" b="0" i="0" u="none" strike="noStrike" kern="1200" cap="none" spc="0" normalizeH="0" baseline="0" noProof="0" dirty="0">
              <a:ln>
                <a:noFill/>
              </a:ln>
              <a:solidFill>
                <a:srgbClr val="2D2DB9">
                  <a:lumMod val="75000"/>
                </a:srgbClr>
              </a:solidFill>
              <a:effectLst/>
              <a:uLnTx/>
              <a:uFillTx/>
              <a:latin typeface="Aptos Display" panose="020B0004020202020204" pitchFamily="34" charset="0"/>
              <a:ea typeface="Roboto" panose="02000000000000000000" pitchFamily="2" charset="0"/>
              <a:cs typeface="Roboto" panose="02000000000000000000" pitchFamily="2" charset="0"/>
            </a:endParaRPr>
          </a:p>
        </p:txBody>
      </p:sp>
      <p:pic>
        <p:nvPicPr>
          <p:cNvPr id="5" name="Immagine 4">
            <a:extLst>
              <a:ext uri="{FF2B5EF4-FFF2-40B4-BE49-F238E27FC236}">
                <a16:creationId xmlns:a16="http://schemas.microsoft.com/office/drawing/2014/main" id="{F2613D14-C607-1ACD-8755-B7DF6290B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31367"/>
            <a:ext cx="12192000" cy="726549"/>
          </a:xfrm>
          <a:prstGeom prst="rect">
            <a:avLst/>
          </a:prstGeom>
        </p:spPr>
      </p:pic>
      <p:pic>
        <p:nvPicPr>
          <p:cNvPr id="7" name="Immagine 6" descr="Immagine che contiene cerchio, schermata, diagramma, testo&#10;&#10;Il contenuto generato dall'IA potrebbe non essere corretto.">
            <a:extLst>
              <a:ext uri="{FF2B5EF4-FFF2-40B4-BE49-F238E27FC236}">
                <a16:creationId xmlns:a16="http://schemas.microsoft.com/office/drawing/2014/main" id="{E33DD2D6-F3AB-154B-56D7-BDAE356D4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413" y="258408"/>
            <a:ext cx="8139649" cy="5792014"/>
          </a:xfrm>
          <a:prstGeom prst="rect">
            <a:avLst/>
          </a:prstGeom>
        </p:spPr>
      </p:pic>
      <p:sp>
        <p:nvSpPr>
          <p:cNvPr id="8" name="Rettangolo con angoli arrotondati 7">
            <a:extLst>
              <a:ext uri="{FF2B5EF4-FFF2-40B4-BE49-F238E27FC236}">
                <a16:creationId xmlns:a16="http://schemas.microsoft.com/office/drawing/2014/main" id="{CEED91D5-958A-07D8-C36B-3954AEF9E4E3}"/>
              </a:ext>
            </a:extLst>
          </p:cNvPr>
          <p:cNvSpPr/>
          <p:nvPr/>
        </p:nvSpPr>
        <p:spPr>
          <a:xfrm>
            <a:off x="5605438" y="2950635"/>
            <a:ext cx="1820254" cy="555476"/>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EF83566A-417A-BDFC-378A-1A3B40F8DEF7}"/>
              </a:ext>
            </a:extLst>
          </p:cNvPr>
          <p:cNvSpPr txBox="1">
            <a:spLocks/>
          </p:cNvSpPr>
          <p:nvPr/>
        </p:nvSpPr>
        <p:spPr bwMode="auto">
          <a:xfrm>
            <a:off x="5448766" y="2892057"/>
            <a:ext cx="2133599" cy="536943"/>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wrap="square" lIns="91440" tIns="91440" rIns="91440" bIns="45720" numCol="1" anchor="t" anchorCtr="0" compatLnSpc="1">
            <a:prstTxWarp prst="textNoShape">
              <a:avLst/>
            </a:prstTxWarp>
          </a:bodyPr>
          <a:lstStyle>
            <a:lvl1pPr marL="0" indent="0" algn="ctr" defTabSz="449263" rtl="0" eaLnBrk="0" fontAlgn="base" hangingPunct="0">
              <a:lnSpc>
                <a:spcPct val="93000"/>
              </a:lnSpc>
              <a:spcBef>
                <a:spcPct val="0"/>
              </a:spcBef>
              <a:spcAft>
                <a:spcPts val="1425"/>
              </a:spcAft>
              <a:buClr>
                <a:srgbClr val="000000"/>
              </a:buClr>
              <a:buSzPct val="100000"/>
              <a:buFont typeface="Times New Roman" pitchFamily="18" charset="0"/>
              <a:buNone/>
              <a:defRPr sz="3200">
                <a:solidFill>
                  <a:srgbClr val="000000"/>
                </a:solidFill>
                <a:latin typeface="+mn-lt"/>
                <a:ea typeface="+mn-ea"/>
                <a:cs typeface="+mn-cs"/>
              </a:defRPr>
            </a:lvl1pPr>
            <a:lvl2pPr marL="457200" indent="0" algn="ctr" defTabSz="449263" rtl="0" eaLnBrk="0" fontAlgn="base" hangingPunct="0">
              <a:lnSpc>
                <a:spcPct val="93000"/>
              </a:lnSpc>
              <a:spcBef>
                <a:spcPct val="0"/>
              </a:spcBef>
              <a:spcAft>
                <a:spcPts val="1138"/>
              </a:spcAft>
              <a:buClr>
                <a:srgbClr val="000000"/>
              </a:buClr>
              <a:buSzPct val="100000"/>
              <a:buFont typeface="Times New Roman" pitchFamily="18" charset="0"/>
              <a:buNone/>
              <a:defRPr sz="2400">
                <a:solidFill>
                  <a:srgbClr val="000000"/>
                </a:solidFill>
                <a:latin typeface="+mn-lt"/>
                <a:cs typeface="Arial" charset="0"/>
              </a:defRPr>
            </a:lvl2pPr>
            <a:lvl3pPr marL="914400" indent="0" algn="ctr" defTabSz="449263" rtl="0" eaLnBrk="0" fontAlgn="base" hangingPunct="0">
              <a:lnSpc>
                <a:spcPct val="93000"/>
              </a:lnSpc>
              <a:spcBef>
                <a:spcPct val="0"/>
              </a:spcBef>
              <a:spcAft>
                <a:spcPts val="850"/>
              </a:spcAft>
              <a:buClr>
                <a:srgbClr val="000000"/>
              </a:buClr>
              <a:buSzPct val="100000"/>
              <a:buFont typeface="Times New Roman" pitchFamily="18" charset="0"/>
              <a:buNone/>
              <a:defRPr sz="2000">
                <a:solidFill>
                  <a:srgbClr val="000000"/>
                </a:solidFill>
                <a:latin typeface="+mn-lt"/>
                <a:cs typeface="Arial" charset="0"/>
              </a:defRPr>
            </a:lvl3pPr>
            <a:lvl4pPr marL="1371600" indent="0" algn="ctr" defTabSz="449263" rtl="0" eaLnBrk="0" fontAlgn="base" hangingPunct="0">
              <a:lnSpc>
                <a:spcPct val="93000"/>
              </a:lnSpc>
              <a:spcBef>
                <a:spcPct val="0"/>
              </a:spcBef>
              <a:spcAft>
                <a:spcPts val="575"/>
              </a:spcAft>
              <a:buClr>
                <a:srgbClr val="000000"/>
              </a:buClr>
              <a:buSzPct val="100000"/>
              <a:buFont typeface="Times New Roman" pitchFamily="18" charset="0"/>
              <a:buNone/>
              <a:defRPr sz="2000">
                <a:solidFill>
                  <a:srgbClr val="000000"/>
                </a:solidFill>
                <a:latin typeface="+mn-lt"/>
                <a:cs typeface="Arial" charset="0"/>
              </a:defRPr>
            </a:lvl4pPr>
            <a:lvl5pPr marL="1828800" indent="0" algn="ctr" defTabSz="449263" rtl="0" eaLnBrk="0" fontAlgn="base" hangingPunct="0">
              <a:lnSpc>
                <a:spcPct val="93000"/>
              </a:lnSpc>
              <a:spcBef>
                <a:spcPct val="0"/>
              </a:spcBef>
              <a:spcAft>
                <a:spcPts val="288"/>
              </a:spcAft>
              <a:buClr>
                <a:srgbClr val="000000"/>
              </a:buClr>
              <a:buSzPct val="100000"/>
              <a:buFont typeface="Times New Roman" pitchFamily="18" charset="0"/>
              <a:buNone/>
              <a:defRPr sz="2000">
                <a:solidFill>
                  <a:srgbClr val="000000"/>
                </a:solidFill>
                <a:latin typeface="+mn-lt"/>
                <a:cs typeface="Arial" charset="0"/>
              </a:defRPr>
            </a:lvl5pPr>
            <a:lvl6pPr marL="2286000" indent="0" algn="ctr" defTabSz="449263" rtl="0" fontAlgn="base" hangingPunct="0">
              <a:lnSpc>
                <a:spcPct val="93000"/>
              </a:lnSpc>
              <a:spcBef>
                <a:spcPct val="0"/>
              </a:spcBef>
              <a:spcAft>
                <a:spcPts val="288"/>
              </a:spcAft>
              <a:buClr>
                <a:srgbClr val="000000"/>
              </a:buClr>
              <a:buSzPct val="100000"/>
              <a:buFont typeface="Times New Roman" pitchFamily="18" charset="0"/>
              <a:buNone/>
              <a:defRPr sz="2000">
                <a:solidFill>
                  <a:srgbClr val="000000"/>
                </a:solidFill>
                <a:latin typeface="+mn-lt"/>
                <a:cs typeface="Arial" charset="0"/>
              </a:defRPr>
            </a:lvl6pPr>
            <a:lvl7pPr marL="2743200" indent="0" algn="ctr" defTabSz="449263" rtl="0" fontAlgn="base" hangingPunct="0">
              <a:lnSpc>
                <a:spcPct val="93000"/>
              </a:lnSpc>
              <a:spcBef>
                <a:spcPct val="0"/>
              </a:spcBef>
              <a:spcAft>
                <a:spcPts val="288"/>
              </a:spcAft>
              <a:buClr>
                <a:srgbClr val="000000"/>
              </a:buClr>
              <a:buSzPct val="100000"/>
              <a:buFont typeface="Times New Roman" pitchFamily="18" charset="0"/>
              <a:buNone/>
              <a:defRPr sz="2000">
                <a:solidFill>
                  <a:srgbClr val="000000"/>
                </a:solidFill>
                <a:latin typeface="+mn-lt"/>
                <a:cs typeface="Arial" charset="0"/>
              </a:defRPr>
            </a:lvl7pPr>
            <a:lvl8pPr marL="3200400" indent="0" algn="ctr" defTabSz="449263" rtl="0" fontAlgn="base" hangingPunct="0">
              <a:lnSpc>
                <a:spcPct val="93000"/>
              </a:lnSpc>
              <a:spcBef>
                <a:spcPct val="0"/>
              </a:spcBef>
              <a:spcAft>
                <a:spcPts val="288"/>
              </a:spcAft>
              <a:buClr>
                <a:srgbClr val="000000"/>
              </a:buClr>
              <a:buSzPct val="100000"/>
              <a:buFont typeface="Times New Roman" pitchFamily="18" charset="0"/>
              <a:buNone/>
              <a:defRPr sz="2000">
                <a:solidFill>
                  <a:srgbClr val="000000"/>
                </a:solidFill>
                <a:latin typeface="+mn-lt"/>
                <a:cs typeface="Arial" charset="0"/>
              </a:defRPr>
            </a:lvl8pPr>
            <a:lvl9pPr marL="3657600" indent="0" algn="ctr" defTabSz="449263" rtl="0" fontAlgn="base" hangingPunct="0">
              <a:lnSpc>
                <a:spcPct val="93000"/>
              </a:lnSpc>
              <a:spcBef>
                <a:spcPct val="0"/>
              </a:spcBef>
              <a:spcAft>
                <a:spcPts val="288"/>
              </a:spcAft>
              <a:buClr>
                <a:srgbClr val="000000"/>
              </a:buClr>
              <a:buSzPct val="100000"/>
              <a:buFont typeface="Times New Roman" pitchFamily="18" charset="0"/>
              <a:buNone/>
              <a:defRPr sz="2000">
                <a:solidFill>
                  <a:srgbClr val="000000"/>
                </a:solidFill>
                <a:latin typeface="+mn-lt"/>
                <a:cs typeface="Arial" charset="0"/>
              </a:defRPr>
            </a:lvl9pPr>
          </a:lstStyle>
          <a:p>
            <a:r>
              <a:rPr lang="it-IT" kern="0" dirty="0">
                <a:solidFill>
                  <a:schemeClr val="accent3">
                    <a:lumMod val="40000"/>
                    <a:lumOff val="60000"/>
                  </a:schemeClr>
                </a:solidFill>
              </a:rPr>
              <a:t>Case Mix</a:t>
            </a:r>
          </a:p>
        </p:txBody>
      </p:sp>
    </p:spTree>
    <p:extLst>
      <p:ext uri="{BB962C8B-B14F-4D97-AF65-F5344CB8AC3E}">
        <p14:creationId xmlns:p14="http://schemas.microsoft.com/office/powerpoint/2010/main" val="3602490211"/>
      </p:ext>
    </p:extLst>
  </p:cSld>
  <p:clrMapOvr>
    <a:masterClrMapping/>
  </p:clrMapOvr>
  <mc:AlternateContent xmlns:mc="http://schemas.openxmlformats.org/markup-compatibility/2006" xmlns:p14="http://schemas.microsoft.com/office/powerpoint/2010/main">
    <mc:Choice Requires="p14">
      <p:transition spd="med" p14:dur="700" advTm="9995">
        <p:fade/>
      </p:transition>
    </mc:Choice>
    <mc:Fallback xmlns="">
      <p:transition spd="med" advTm="9995">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403" name="Google Shape;403;p7"/>
          <p:cNvSpPr txBox="1"/>
          <p:nvPr/>
        </p:nvSpPr>
        <p:spPr>
          <a:xfrm>
            <a:off x="420320" y="960285"/>
            <a:ext cx="10620097" cy="14943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it-IT" sz="4800" b="1" i="0" u="none" strike="noStrike" cap="none" dirty="0">
                <a:solidFill>
                  <a:srgbClr val="2C719C"/>
                </a:solidFill>
                <a:latin typeface="Calibri"/>
                <a:ea typeface="Calibri"/>
                <a:cs typeface="Calibri"/>
                <a:sym typeface="Calibri"/>
              </a:rPr>
              <a:t>Progressive </a:t>
            </a:r>
            <a:r>
              <a:rPr lang="it-IT" sz="4800" b="1" i="0" u="none" strike="noStrike" cap="none" dirty="0" err="1">
                <a:solidFill>
                  <a:srgbClr val="2C719C"/>
                </a:solidFill>
                <a:latin typeface="Calibri"/>
                <a:ea typeface="Calibri"/>
                <a:cs typeface="Calibri"/>
                <a:sym typeface="Calibri"/>
              </a:rPr>
              <a:t>limbs</a:t>
            </a:r>
            <a:r>
              <a:rPr lang="it-IT" sz="4800" b="1" i="0" u="none" strike="noStrike" cap="none" dirty="0">
                <a:solidFill>
                  <a:srgbClr val="2C719C"/>
                </a:solidFill>
                <a:latin typeface="Calibri"/>
                <a:ea typeface="Calibri"/>
                <a:cs typeface="Calibri"/>
                <a:sym typeface="Calibri"/>
              </a:rPr>
              <a:t> </a:t>
            </a:r>
            <a:r>
              <a:rPr lang="it-IT" sz="4800" b="1" i="0" u="none" strike="noStrike" cap="none" dirty="0" err="1">
                <a:solidFill>
                  <a:srgbClr val="2C719C"/>
                </a:solidFill>
                <a:latin typeface="Calibri"/>
                <a:ea typeface="Calibri"/>
                <a:cs typeface="Calibri"/>
                <a:sym typeface="Calibri"/>
              </a:rPr>
              <a:t>length’s</a:t>
            </a:r>
            <a:r>
              <a:rPr lang="it-IT" sz="4800" b="1" i="0" u="none" strike="noStrike" cap="none" dirty="0">
                <a:solidFill>
                  <a:srgbClr val="2C719C"/>
                </a:solidFill>
                <a:latin typeface="Calibri"/>
                <a:ea typeface="Calibri"/>
                <a:cs typeface="Calibri"/>
                <a:sym typeface="Calibri"/>
              </a:rPr>
              <a:t> </a:t>
            </a:r>
            <a:r>
              <a:rPr lang="it-IT" sz="4800" b="1" i="0" u="none" strike="noStrike" cap="none" dirty="0" err="1">
                <a:solidFill>
                  <a:srgbClr val="2C719C"/>
                </a:solidFill>
                <a:latin typeface="Calibri"/>
                <a:ea typeface="Calibri"/>
                <a:cs typeface="Calibri"/>
                <a:sym typeface="Calibri"/>
              </a:rPr>
              <a:t>elongation</a:t>
            </a:r>
            <a:endParaRPr sz="4800" b="1" i="0" u="none" strike="noStrike" cap="none" dirty="0">
              <a:solidFill>
                <a:srgbClr val="2C719C"/>
              </a:solidFill>
              <a:latin typeface="Calibri"/>
              <a:ea typeface="Calibri"/>
              <a:cs typeface="Calibri"/>
              <a:sym typeface="Calibri"/>
            </a:endParaRPr>
          </a:p>
        </p:txBody>
      </p:sp>
      <p:sp>
        <p:nvSpPr>
          <p:cNvPr id="404" name="Google Shape;404;p7"/>
          <p:cNvSpPr txBox="1"/>
          <p:nvPr/>
        </p:nvSpPr>
        <p:spPr>
          <a:xfrm>
            <a:off x="420320" y="1667628"/>
            <a:ext cx="11194700" cy="4497676"/>
          </a:xfrm>
          <a:prstGeom prst="rect">
            <a:avLst/>
          </a:prstGeom>
          <a:noFill/>
          <a:ln>
            <a:noFill/>
          </a:ln>
        </p:spPr>
        <p:txBody>
          <a:bodyPr spcFirstLastPara="1" wrap="square" lIns="91425" tIns="45700" rIns="91425" bIns="45700" anchor="t" anchorCtr="0">
            <a:noAutofit/>
          </a:bodyPr>
          <a:lstStyle/>
          <a:p>
            <a:pPr marL="342900" marR="0" lvl="0" indent="-342900" rtl="0">
              <a:lnSpc>
                <a:spcPct val="150000"/>
              </a:lnSpc>
              <a:spcBef>
                <a:spcPts val="0"/>
              </a:spcBef>
              <a:spcAft>
                <a:spcPts val="0"/>
              </a:spcAft>
              <a:buClr>
                <a:schemeClr val="dk1"/>
              </a:buClr>
              <a:buSzPts val="1400"/>
              <a:buFont typeface="Arial"/>
              <a:buChar char="•"/>
            </a:pPr>
            <a:r>
              <a:rPr lang="it-IT" sz="3600" b="0" i="0" u="none" strike="noStrike" cap="none" dirty="0">
                <a:solidFill>
                  <a:srgbClr val="44546A"/>
                </a:solidFill>
                <a:latin typeface="Calibri"/>
                <a:ea typeface="Calibri"/>
                <a:cs typeface="Calibri"/>
                <a:sym typeface="Calibri"/>
              </a:rPr>
              <a:t>Torres (1985): AL from 75 cm to 150 cm</a:t>
            </a:r>
            <a:endParaRPr dirty="0"/>
          </a:p>
          <a:p>
            <a:pPr marL="342900" marR="0" lvl="0" indent="-342900" rtl="0">
              <a:lnSpc>
                <a:spcPct val="150000"/>
              </a:lnSpc>
              <a:spcBef>
                <a:spcPts val="0"/>
              </a:spcBef>
              <a:spcAft>
                <a:spcPts val="0"/>
              </a:spcAft>
              <a:buClr>
                <a:schemeClr val="dk1"/>
              </a:buClr>
              <a:buSzPts val="1400"/>
              <a:buFont typeface="Arial"/>
              <a:buChar char="•"/>
            </a:pPr>
            <a:r>
              <a:rPr lang="it-IT" sz="3600" b="0" i="0" u="none" strike="noStrike" cap="none" dirty="0" err="1">
                <a:solidFill>
                  <a:srgbClr val="44546A"/>
                </a:solidFill>
                <a:latin typeface="Calibri"/>
                <a:ea typeface="Calibri"/>
                <a:cs typeface="Calibri"/>
                <a:sym typeface="Calibri"/>
              </a:rPr>
              <a:t>Surgeman</a:t>
            </a:r>
            <a:r>
              <a:rPr lang="it-IT" sz="3600" b="0" i="0" u="none" strike="noStrike" cap="none" dirty="0">
                <a:solidFill>
                  <a:srgbClr val="44546A"/>
                </a:solidFill>
                <a:latin typeface="Calibri"/>
                <a:ea typeface="Calibri"/>
                <a:cs typeface="Calibri"/>
                <a:sym typeface="Calibri"/>
              </a:rPr>
              <a:t> (1997): </a:t>
            </a:r>
            <a:r>
              <a:rPr lang="it-IT" sz="3600" b="0" i="0" u="none" strike="noStrike" cap="none" dirty="0" err="1">
                <a:solidFill>
                  <a:srgbClr val="44546A"/>
                </a:solidFill>
                <a:latin typeface="Calibri"/>
                <a:ea typeface="Calibri"/>
                <a:cs typeface="Calibri"/>
                <a:sym typeface="Calibri"/>
              </a:rPr>
              <a:t>Type</a:t>
            </a:r>
            <a:r>
              <a:rPr lang="it-IT" sz="3600" b="0" i="0" u="none" strike="noStrike" cap="none" dirty="0">
                <a:solidFill>
                  <a:srgbClr val="44546A"/>
                </a:solidFill>
                <a:latin typeface="Calibri"/>
                <a:ea typeface="Calibri"/>
                <a:cs typeface="Calibri"/>
                <a:sym typeface="Calibri"/>
              </a:rPr>
              <a:t> I </a:t>
            </a:r>
            <a:r>
              <a:rPr lang="it-IT" sz="3600" b="0" i="0" u="none" strike="noStrike" cap="none" dirty="0" err="1">
                <a:solidFill>
                  <a:srgbClr val="44546A"/>
                </a:solidFill>
                <a:latin typeface="Calibri"/>
                <a:ea typeface="Calibri"/>
                <a:cs typeface="Calibri"/>
                <a:sym typeface="Calibri"/>
              </a:rPr>
              <a:t>distalization</a:t>
            </a:r>
            <a:r>
              <a:rPr lang="it-IT" sz="3600" b="0" i="0" u="none" strike="noStrike" cap="none" dirty="0">
                <a:solidFill>
                  <a:srgbClr val="44546A"/>
                </a:solidFill>
                <a:latin typeface="Calibri"/>
                <a:ea typeface="Calibri"/>
                <a:cs typeface="Calibri"/>
                <a:sym typeface="Calibri"/>
              </a:rPr>
              <a:t> </a:t>
            </a:r>
            <a:r>
              <a:rPr lang="it-IT" sz="3600" b="0" i="0" u="none" strike="noStrike" cap="none" dirty="0" err="1">
                <a:solidFill>
                  <a:srgbClr val="44546A"/>
                </a:solidFill>
                <a:latin typeface="Calibri"/>
                <a:ea typeface="Calibri"/>
                <a:cs typeface="Calibri"/>
                <a:sym typeface="Calibri"/>
              </a:rPr>
              <a:t>of</a:t>
            </a:r>
            <a:r>
              <a:rPr lang="it-IT" sz="3600" b="0" i="0" u="none" strike="noStrike" cap="none" dirty="0">
                <a:solidFill>
                  <a:srgbClr val="44546A"/>
                </a:solidFill>
                <a:latin typeface="Calibri"/>
                <a:ea typeface="Calibri"/>
                <a:cs typeface="Calibri"/>
                <a:sym typeface="Calibri"/>
              </a:rPr>
              <a:t> RYGB</a:t>
            </a:r>
            <a:endParaRPr dirty="0"/>
          </a:p>
          <a:p>
            <a:pPr marL="1219170" marR="0" lvl="1" indent="0" rtl="0">
              <a:lnSpc>
                <a:spcPct val="150000"/>
              </a:lnSpc>
              <a:spcBef>
                <a:spcPts val="500"/>
              </a:spcBef>
              <a:spcAft>
                <a:spcPts val="0"/>
              </a:spcAft>
              <a:buClr>
                <a:srgbClr val="888888"/>
              </a:buClr>
              <a:buSzPts val="1500"/>
              <a:buFont typeface="Arial"/>
              <a:buNone/>
            </a:pPr>
            <a:r>
              <a:rPr lang="it-IT" sz="2800" b="0" i="0" u="none" strike="noStrike" cap="none" dirty="0">
                <a:solidFill>
                  <a:srgbClr val="44546A"/>
                </a:solidFill>
                <a:latin typeface="Calibri"/>
                <a:ea typeface="Calibri"/>
                <a:cs typeface="Calibri"/>
                <a:sym typeface="Calibri"/>
              </a:rPr>
              <a:t>AL = ; BPL </a:t>
            </a:r>
            <a:r>
              <a:rPr lang="it-IT" sz="2800" b="0" i="0" u="none" strike="noStrike" cap="none" dirty="0" err="1">
                <a:solidFill>
                  <a:srgbClr val="44546A"/>
                </a:solidFill>
                <a:latin typeface="Calibri"/>
                <a:ea typeface="Calibri"/>
                <a:cs typeface="Calibri"/>
                <a:sym typeface="Calibri"/>
              </a:rPr>
              <a:t>lengthen</a:t>
            </a:r>
            <a:r>
              <a:rPr lang="it-IT" sz="2800" b="0" i="0" u="none" strike="noStrike" cap="none" dirty="0">
                <a:solidFill>
                  <a:srgbClr val="44546A"/>
                </a:solidFill>
                <a:latin typeface="Calibri"/>
                <a:ea typeface="Calibri"/>
                <a:cs typeface="Calibri"/>
                <a:sym typeface="Calibri"/>
              </a:rPr>
              <a:t> ; CC </a:t>
            </a:r>
            <a:r>
              <a:rPr lang="it-IT" sz="2800" b="0" i="0" u="none" strike="noStrike" cap="none" dirty="0" err="1">
                <a:solidFill>
                  <a:srgbClr val="44546A"/>
                </a:solidFill>
                <a:latin typeface="Calibri"/>
                <a:ea typeface="Calibri"/>
                <a:cs typeface="Calibri"/>
                <a:sym typeface="Calibri"/>
              </a:rPr>
              <a:t>shorten</a:t>
            </a:r>
            <a:r>
              <a:rPr lang="it-IT" sz="3733" b="0" i="0" u="none" strike="noStrike" cap="none" dirty="0">
                <a:solidFill>
                  <a:srgbClr val="44546A"/>
                </a:solidFill>
                <a:latin typeface="Calibri"/>
                <a:ea typeface="Calibri"/>
                <a:cs typeface="Calibri"/>
                <a:sym typeface="Calibri"/>
              </a:rPr>
              <a:t> (TALL </a:t>
            </a:r>
            <a:r>
              <a:rPr lang="it-IT" sz="3733" b="0" i="0" u="none" strike="noStrike" cap="none" dirty="0" err="1">
                <a:solidFill>
                  <a:srgbClr val="44546A"/>
                </a:solidFill>
                <a:latin typeface="Calibri"/>
                <a:ea typeface="Calibri"/>
                <a:cs typeface="Calibri"/>
                <a:sym typeface="Calibri"/>
              </a:rPr>
              <a:t>shorten</a:t>
            </a:r>
            <a:r>
              <a:rPr lang="it-IT" sz="3733" b="0" i="0" u="none" strike="noStrike" cap="none" dirty="0">
                <a:solidFill>
                  <a:srgbClr val="44546A"/>
                </a:solidFill>
                <a:latin typeface="Calibri"/>
                <a:ea typeface="Calibri"/>
                <a:cs typeface="Calibri"/>
                <a:sym typeface="Calibri"/>
              </a:rPr>
              <a:t>)</a:t>
            </a:r>
            <a:endParaRPr dirty="0"/>
          </a:p>
          <a:p>
            <a:pPr marL="342900" marR="0" lvl="0" indent="-342900" rtl="0">
              <a:lnSpc>
                <a:spcPct val="150000"/>
              </a:lnSpc>
              <a:spcBef>
                <a:spcPts val="0"/>
              </a:spcBef>
              <a:spcAft>
                <a:spcPts val="0"/>
              </a:spcAft>
              <a:buClr>
                <a:schemeClr val="dk1"/>
              </a:buClr>
              <a:buSzPts val="1400"/>
              <a:buFont typeface="Arial"/>
              <a:buChar char="•"/>
            </a:pPr>
            <a:r>
              <a:rPr lang="it-IT" sz="3600" b="0" i="0" u="none" strike="noStrike" cap="none" dirty="0" err="1">
                <a:solidFill>
                  <a:srgbClr val="44546A"/>
                </a:solidFill>
                <a:latin typeface="Calibri"/>
                <a:ea typeface="Calibri"/>
                <a:cs typeface="Calibri"/>
                <a:sym typeface="Calibri"/>
              </a:rPr>
              <a:t>Brolin</a:t>
            </a:r>
            <a:r>
              <a:rPr lang="it-IT" sz="3600" b="0" i="0" u="none" strike="noStrike" cap="none" dirty="0">
                <a:solidFill>
                  <a:srgbClr val="44546A"/>
                </a:solidFill>
                <a:latin typeface="Calibri"/>
                <a:ea typeface="Calibri"/>
                <a:cs typeface="Calibri"/>
                <a:sym typeface="Calibri"/>
              </a:rPr>
              <a:t> (2002): </a:t>
            </a:r>
            <a:r>
              <a:rPr lang="it-IT" sz="3600" b="0" i="0" u="none" strike="noStrike" cap="none" dirty="0" err="1">
                <a:solidFill>
                  <a:srgbClr val="44546A"/>
                </a:solidFill>
                <a:latin typeface="Calibri"/>
                <a:ea typeface="Calibri"/>
                <a:cs typeface="Calibri"/>
                <a:sym typeface="Calibri"/>
              </a:rPr>
              <a:t>Type</a:t>
            </a:r>
            <a:r>
              <a:rPr lang="it-IT" sz="3600" b="0" i="0" u="none" strike="noStrike" cap="none" dirty="0">
                <a:solidFill>
                  <a:srgbClr val="44546A"/>
                </a:solidFill>
                <a:latin typeface="Calibri"/>
                <a:ea typeface="Calibri"/>
                <a:cs typeface="Calibri"/>
                <a:sym typeface="Calibri"/>
              </a:rPr>
              <a:t> II </a:t>
            </a:r>
            <a:r>
              <a:rPr lang="it-IT" sz="3600" b="0" i="0" u="none" strike="noStrike" cap="none" dirty="0" err="1">
                <a:solidFill>
                  <a:srgbClr val="44546A"/>
                </a:solidFill>
                <a:latin typeface="Calibri"/>
                <a:ea typeface="Calibri"/>
                <a:cs typeface="Calibri"/>
                <a:sym typeface="Calibri"/>
              </a:rPr>
              <a:t>distalization</a:t>
            </a:r>
            <a:r>
              <a:rPr lang="it-IT" sz="3600" b="0" i="0" u="none" strike="noStrike" cap="none" dirty="0">
                <a:solidFill>
                  <a:srgbClr val="44546A"/>
                </a:solidFill>
                <a:latin typeface="Calibri"/>
                <a:ea typeface="Calibri"/>
                <a:cs typeface="Calibri"/>
                <a:sym typeface="Calibri"/>
              </a:rPr>
              <a:t> </a:t>
            </a:r>
            <a:r>
              <a:rPr lang="it-IT" sz="3600" b="0" i="0" u="none" strike="noStrike" cap="none" dirty="0" err="1">
                <a:solidFill>
                  <a:srgbClr val="44546A"/>
                </a:solidFill>
                <a:latin typeface="Calibri"/>
                <a:ea typeface="Calibri"/>
                <a:cs typeface="Calibri"/>
                <a:sym typeface="Calibri"/>
              </a:rPr>
              <a:t>of</a:t>
            </a:r>
            <a:r>
              <a:rPr lang="it-IT" sz="3600" b="0" i="0" u="none" strike="noStrike" cap="none" dirty="0">
                <a:solidFill>
                  <a:srgbClr val="44546A"/>
                </a:solidFill>
                <a:latin typeface="Calibri"/>
                <a:ea typeface="Calibri"/>
                <a:cs typeface="Calibri"/>
                <a:sym typeface="Calibri"/>
              </a:rPr>
              <a:t> RYGB</a:t>
            </a:r>
            <a:endParaRPr lang="it-IT" dirty="0">
              <a:ea typeface="Calibri"/>
            </a:endParaRPr>
          </a:p>
          <a:p>
            <a:pPr marL="342900" indent="-342900">
              <a:lnSpc>
                <a:spcPct val="150000"/>
              </a:lnSpc>
              <a:buClr>
                <a:schemeClr val="dk1"/>
              </a:buClr>
              <a:buSzPts val="1400"/>
            </a:pPr>
            <a:r>
              <a:rPr lang="it-IT" sz="3600" dirty="0">
                <a:solidFill>
                  <a:srgbClr val="44546A"/>
                </a:solidFill>
                <a:latin typeface="Calibri"/>
                <a:ea typeface="Calibri"/>
                <a:cs typeface="Calibri"/>
                <a:sym typeface="Calibri"/>
              </a:rPr>
              <a:t>            </a:t>
            </a:r>
            <a:r>
              <a:rPr lang="it-IT" sz="2800" dirty="0">
                <a:solidFill>
                  <a:srgbClr val="44546A"/>
                </a:solidFill>
                <a:latin typeface="Calibri"/>
                <a:ea typeface="Calibri"/>
                <a:cs typeface="Calibri"/>
                <a:sym typeface="Calibri"/>
              </a:rPr>
              <a:t>BPL = ;  AL </a:t>
            </a:r>
            <a:r>
              <a:rPr lang="it-IT" sz="2800" dirty="0" err="1">
                <a:solidFill>
                  <a:srgbClr val="44546A"/>
                </a:solidFill>
                <a:latin typeface="Calibri"/>
                <a:ea typeface="Calibri"/>
                <a:cs typeface="Calibri"/>
                <a:sym typeface="Calibri"/>
              </a:rPr>
              <a:t>lengthen</a:t>
            </a:r>
            <a:r>
              <a:rPr lang="it-IT" sz="2800" dirty="0">
                <a:solidFill>
                  <a:srgbClr val="44546A"/>
                </a:solidFill>
                <a:latin typeface="Calibri"/>
                <a:ea typeface="Calibri"/>
                <a:cs typeface="Calibri"/>
                <a:sym typeface="Calibri"/>
              </a:rPr>
              <a:t> ; CC </a:t>
            </a:r>
            <a:r>
              <a:rPr lang="it-IT" sz="2800" dirty="0" err="1">
                <a:solidFill>
                  <a:srgbClr val="44546A"/>
                </a:solidFill>
                <a:latin typeface="Calibri"/>
                <a:ea typeface="Calibri"/>
                <a:cs typeface="Calibri"/>
                <a:sym typeface="Calibri"/>
              </a:rPr>
              <a:t>shorten</a:t>
            </a:r>
            <a:r>
              <a:rPr lang="it-IT" sz="2800" dirty="0">
                <a:solidFill>
                  <a:srgbClr val="44546A"/>
                </a:solidFill>
                <a:latin typeface="Calibri"/>
                <a:ea typeface="Calibri"/>
                <a:cs typeface="Calibri"/>
                <a:sym typeface="Calibri"/>
              </a:rPr>
              <a:t> </a:t>
            </a:r>
            <a:r>
              <a:rPr lang="it-IT" sz="3733" dirty="0">
                <a:solidFill>
                  <a:srgbClr val="44546A"/>
                </a:solidFill>
                <a:latin typeface="Calibri"/>
                <a:ea typeface="Calibri"/>
                <a:cs typeface="Calibri"/>
                <a:sym typeface="Calibri"/>
              </a:rPr>
              <a:t>(TALL </a:t>
            </a:r>
            <a:r>
              <a:rPr lang="it-IT" sz="3733" dirty="0" err="1">
                <a:solidFill>
                  <a:srgbClr val="44546A"/>
                </a:solidFill>
                <a:latin typeface="Calibri"/>
                <a:ea typeface="Calibri"/>
                <a:cs typeface="Calibri"/>
                <a:sym typeface="Calibri"/>
              </a:rPr>
              <a:t>Equal</a:t>
            </a:r>
            <a:r>
              <a:rPr lang="it-IT" sz="3733" dirty="0">
                <a:solidFill>
                  <a:srgbClr val="44546A"/>
                </a:solidFill>
                <a:latin typeface="Calibri"/>
                <a:ea typeface="Calibri"/>
                <a:cs typeface="Calibri"/>
                <a:sym typeface="Calibri"/>
              </a:rPr>
              <a:t>)</a:t>
            </a:r>
          </a:p>
        </p:txBody>
      </p:sp>
      <p:sp>
        <p:nvSpPr>
          <p:cNvPr id="405" name="Google Shape;405;p7"/>
          <p:cNvSpPr/>
          <p:nvPr/>
        </p:nvSpPr>
        <p:spPr>
          <a:xfrm>
            <a:off x="9214603" y="2763646"/>
            <a:ext cx="512466" cy="2218406"/>
          </a:xfrm>
          <a:prstGeom prst="rightBrace">
            <a:avLst>
              <a:gd name="adj1" fmla="val 8333"/>
              <a:gd name="adj2" fmla="val 50000"/>
            </a:avLst>
          </a:prstGeom>
          <a:noFill/>
          <a:ln w="50800" cap="flat" cmpd="sng">
            <a:solidFill>
              <a:srgbClr val="2C719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06" name="Google Shape;406;p7"/>
          <p:cNvSpPr txBox="1"/>
          <p:nvPr/>
        </p:nvSpPr>
        <p:spPr>
          <a:xfrm>
            <a:off x="9470836" y="3241641"/>
            <a:ext cx="287633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3600" b="0" i="0" u="none" strike="noStrike" cap="none" dirty="0">
                <a:solidFill>
                  <a:srgbClr val="2C719C"/>
                </a:solidFill>
                <a:latin typeface="Calibri"/>
                <a:ea typeface="Calibri"/>
                <a:cs typeface="Calibri"/>
                <a:sym typeface="Calibri"/>
              </a:rPr>
              <a:t> </a:t>
            </a:r>
            <a:r>
              <a:rPr lang="it-IT" sz="3600" b="0" i="0" u="none" strike="noStrike" cap="none" dirty="0" err="1">
                <a:solidFill>
                  <a:srgbClr val="2C719C"/>
                </a:solidFill>
                <a:latin typeface="Calibri"/>
                <a:ea typeface="Calibri"/>
                <a:cs typeface="Calibri"/>
                <a:sym typeface="Calibri"/>
              </a:rPr>
              <a:t>Revisional</a:t>
            </a:r>
            <a:r>
              <a:rPr lang="it-IT" sz="3600" b="0" i="0" u="none" strike="noStrike" cap="none" dirty="0">
                <a:solidFill>
                  <a:srgbClr val="2C719C"/>
                </a:solidFill>
                <a:latin typeface="Calibri"/>
                <a:ea typeface="Calibri"/>
                <a:cs typeface="Calibri"/>
                <a:sym typeface="Calibri"/>
              </a:rPr>
              <a:t> </a:t>
            </a:r>
            <a:r>
              <a:rPr lang="it-IT" sz="3600" b="0" i="0" u="none" strike="noStrike" cap="none" dirty="0" err="1">
                <a:solidFill>
                  <a:srgbClr val="2C719C"/>
                </a:solidFill>
                <a:latin typeface="Calibri"/>
                <a:ea typeface="Calibri"/>
                <a:cs typeface="Calibri"/>
                <a:sym typeface="Calibri"/>
              </a:rPr>
              <a:t>Procedures</a:t>
            </a:r>
            <a:r>
              <a:rPr lang="it-IT" sz="3600" b="0" i="0" u="none" strike="noStrike" cap="none" dirty="0">
                <a:solidFill>
                  <a:srgbClr val="2C719C"/>
                </a:solidFill>
                <a:latin typeface="Calibri"/>
                <a:ea typeface="Calibri"/>
                <a:cs typeface="Calibri"/>
                <a:sym typeface="Calibri"/>
              </a:rPr>
              <a:t> </a:t>
            </a:r>
            <a:endParaRPr sz="3600" b="0" i="0" u="none" strike="noStrike" cap="none" dirty="0">
              <a:solidFill>
                <a:srgbClr val="2C719C"/>
              </a:solidFill>
              <a:latin typeface="Calibri"/>
              <a:ea typeface="Calibri"/>
              <a:cs typeface="Calibri"/>
              <a:sym typeface="Calibri"/>
            </a:endParaRPr>
          </a:p>
        </p:txBody>
      </p:sp>
      <p:sp>
        <p:nvSpPr>
          <p:cNvPr id="2" name="Text 0">
            <a:extLst>
              <a:ext uri="{FF2B5EF4-FFF2-40B4-BE49-F238E27FC236}">
                <a16:creationId xmlns:a16="http://schemas.microsoft.com/office/drawing/2014/main" id="{8E02FC15-05A3-6CE1-32BC-B681A39D488D}"/>
              </a:ext>
            </a:extLst>
          </p:cNvPr>
          <p:cNvSpPr/>
          <p:nvPr/>
        </p:nvSpPr>
        <p:spPr>
          <a:xfrm>
            <a:off x="385045" y="151982"/>
            <a:ext cx="6281569" cy="590649"/>
          </a:xfrm>
          <a:prstGeom prst="rect">
            <a:avLst/>
          </a:prstGeom>
          <a:noFill/>
          <a:ln/>
        </p:spPr>
        <p:txBody>
          <a:bodyPr wrap="none" lIns="0" tIns="0" rIns="0" bIns="0" rtlCol="0" anchor="t"/>
          <a:lstStyle/>
          <a:p>
            <a:pPr>
              <a:lnSpc>
                <a:spcPts val="4625"/>
              </a:lnSpc>
            </a:pPr>
            <a:r>
              <a:rPr lang="en-US" sz="3708" dirty="0">
                <a:solidFill>
                  <a:srgbClr val="FF0000"/>
                </a:solidFill>
                <a:latin typeface="Host Grotesk Medium" pitchFamily="34" charset="0"/>
                <a:ea typeface="Host Grotesk Medium" pitchFamily="34" charset="-122"/>
                <a:cs typeface="Host Grotesk Medium" pitchFamily="34" charset="-120"/>
              </a:rPr>
              <a:t>Type I </a:t>
            </a:r>
            <a:r>
              <a:rPr lang="en-US" sz="3708" dirty="0">
                <a:solidFill>
                  <a:srgbClr val="2E3C4E"/>
                </a:solidFill>
                <a:latin typeface="Host Grotesk Medium" pitchFamily="34" charset="0"/>
                <a:ea typeface="Host Grotesk Medium" pitchFamily="34" charset="-122"/>
                <a:cs typeface="Host Grotesk Medium" pitchFamily="34" charset="-120"/>
              </a:rPr>
              <a:t>: BP Limb </a:t>
            </a:r>
            <a:r>
              <a:rPr lang="en-US" sz="3708" dirty="0" err="1">
                <a:solidFill>
                  <a:srgbClr val="2E3C4E"/>
                </a:solidFill>
                <a:latin typeface="Host Grotesk Medium" pitchFamily="34" charset="0"/>
                <a:ea typeface="Host Grotesk Medium" pitchFamily="34" charset="-122"/>
                <a:cs typeface="Host Grotesk Medium" pitchFamily="34" charset="-120"/>
              </a:rPr>
              <a:t>enlongation</a:t>
            </a:r>
            <a:endParaRPr lang="en-US" sz="3708"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4" name="Google Shape;404;p7">
            <a:extLst>
              <a:ext uri="{FF2B5EF4-FFF2-40B4-BE49-F238E27FC236}">
                <a16:creationId xmlns:a16="http://schemas.microsoft.com/office/drawing/2014/main" id="{5EEFA97C-A1E2-4290-05FE-CE220D332D91}"/>
              </a:ext>
            </a:extLst>
          </p:cNvPr>
          <p:cNvSpPr txBox="1"/>
          <p:nvPr/>
        </p:nvSpPr>
        <p:spPr>
          <a:xfrm>
            <a:off x="8580276" y="2231383"/>
            <a:ext cx="6696744" cy="468517"/>
          </a:xfrm>
          <a:prstGeom prst="rect">
            <a:avLst/>
          </a:prstGeom>
          <a:noFill/>
          <a:ln>
            <a:noFill/>
          </a:ln>
        </p:spPr>
        <p:txBody>
          <a:bodyPr spcFirstLastPara="1" wrap="square" lIns="91425" tIns="45700" rIns="91425" bIns="45700" anchor="t" anchorCtr="0">
            <a:noAutofit/>
          </a:bodyPr>
          <a:lstStyle/>
          <a:p>
            <a:pPr marL="342900" marR="0" lvl="0" indent="-342900" rtl="0">
              <a:lnSpc>
                <a:spcPct val="100000"/>
              </a:lnSpc>
              <a:spcBef>
                <a:spcPts val="0"/>
              </a:spcBef>
              <a:spcAft>
                <a:spcPts val="0"/>
              </a:spcAft>
              <a:buClr>
                <a:schemeClr val="dk1"/>
              </a:buClr>
              <a:buSzPts val="1400"/>
              <a:buFont typeface="Arial"/>
              <a:buChar char="•"/>
            </a:pPr>
            <a:r>
              <a:rPr lang="it-IT" sz="3600" dirty="0" err="1">
                <a:solidFill>
                  <a:srgbClr val="44546A"/>
                </a:solidFill>
                <a:latin typeface="Calibri"/>
                <a:ea typeface="Calibri"/>
                <a:cs typeface="Calibri"/>
                <a:sym typeface="Calibri"/>
              </a:rPr>
              <a:t>Leifsson</a:t>
            </a:r>
            <a:r>
              <a:rPr lang="it-IT" sz="3600" dirty="0">
                <a:solidFill>
                  <a:srgbClr val="44546A"/>
                </a:solidFill>
                <a:latin typeface="Calibri"/>
                <a:ea typeface="Calibri"/>
                <a:cs typeface="Calibri"/>
                <a:sym typeface="Calibri"/>
              </a:rPr>
              <a:t> (2005):</a:t>
            </a:r>
            <a:endParaRPr lang="it-IT" sz="2800" dirty="0">
              <a:solidFill>
                <a:srgbClr val="44546A"/>
              </a:solidFill>
              <a:latin typeface="Calibri"/>
              <a:ea typeface="Calibri"/>
              <a:cs typeface="Calibri"/>
              <a:sym typeface="Calibri"/>
            </a:endParaRPr>
          </a:p>
        </p:txBody>
      </p:sp>
      <p:pic>
        <p:nvPicPr>
          <p:cNvPr id="11" name="Immagine 10" descr="Immagine che contiene testo, Carattere, schermata, bianco&#10;&#10;Descrizione generata automaticamente">
            <a:extLst>
              <a:ext uri="{FF2B5EF4-FFF2-40B4-BE49-F238E27FC236}">
                <a16:creationId xmlns:a16="http://schemas.microsoft.com/office/drawing/2014/main" id="{5E7B60A3-E8B2-9A97-7A8C-49531DC9D16C}"/>
              </a:ext>
            </a:extLst>
          </p:cNvPr>
          <p:cNvPicPr>
            <a:picLocks noChangeAspect="1"/>
          </p:cNvPicPr>
          <p:nvPr/>
        </p:nvPicPr>
        <p:blipFill>
          <a:blip r:embed="rId3"/>
          <a:stretch>
            <a:fillRect/>
          </a:stretch>
        </p:blipFill>
        <p:spPr>
          <a:xfrm>
            <a:off x="536549" y="1058058"/>
            <a:ext cx="7287644" cy="2401291"/>
          </a:xfrm>
          <a:prstGeom prst="rect">
            <a:avLst/>
          </a:prstGeom>
        </p:spPr>
      </p:pic>
      <p:sp>
        <p:nvSpPr>
          <p:cNvPr id="13" name="Google Shape;403;p7">
            <a:extLst>
              <a:ext uri="{FF2B5EF4-FFF2-40B4-BE49-F238E27FC236}">
                <a16:creationId xmlns:a16="http://schemas.microsoft.com/office/drawing/2014/main" id="{AB460FEE-D518-8CB5-6997-BCEDB8E914DC}"/>
              </a:ext>
            </a:extLst>
          </p:cNvPr>
          <p:cNvSpPr txBox="1"/>
          <p:nvPr/>
        </p:nvSpPr>
        <p:spPr>
          <a:xfrm>
            <a:off x="263352" y="162784"/>
            <a:ext cx="11665296" cy="14943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it-IT" sz="5400" b="1" i="0" u="none" strike="noStrike" cap="none" dirty="0">
                <a:solidFill>
                  <a:srgbClr val="2C719C"/>
                </a:solidFill>
                <a:latin typeface="Calibri"/>
                <a:ea typeface="Calibri"/>
                <a:cs typeface="Calibri"/>
                <a:sym typeface="Calibri"/>
              </a:rPr>
              <a:t>Progressive </a:t>
            </a:r>
            <a:r>
              <a:rPr lang="it-IT" sz="5400" b="1" i="0" u="none" strike="noStrike" cap="none" dirty="0" err="1">
                <a:solidFill>
                  <a:srgbClr val="2C719C"/>
                </a:solidFill>
                <a:latin typeface="Calibri"/>
                <a:ea typeface="Calibri"/>
                <a:cs typeface="Calibri"/>
                <a:sym typeface="Calibri"/>
              </a:rPr>
              <a:t>limbs</a:t>
            </a:r>
            <a:r>
              <a:rPr lang="it-IT" sz="5400" b="1" i="0" u="none" strike="noStrike" cap="none" dirty="0">
                <a:solidFill>
                  <a:srgbClr val="2C719C"/>
                </a:solidFill>
                <a:latin typeface="Calibri"/>
                <a:ea typeface="Calibri"/>
                <a:cs typeface="Calibri"/>
                <a:sym typeface="Calibri"/>
              </a:rPr>
              <a:t> </a:t>
            </a:r>
            <a:r>
              <a:rPr lang="it-IT" sz="5400" b="1" i="0" u="none" strike="noStrike" cap="none" dirty="0" err="1">
                <a:solidFill>
                  <a:srgbClr val="2C719C"/>
                </a:solidFill>
                <a:latin typeface="Calibri"/>
                <a:ea typeface="Calibri"/>
                <a:cs typeface="Calibri"/>
                <a:sym typeface="Calibri"/>
              </a:rPr>
              <a:t>length’s</a:t>
            </a:r>
            <a:r>
              <a:rPr lang="it-IT" sz="5400" b="1" i="0" u="none" strike="noStrike" cap="none" dirty="0">
                <a:solidFill>
                  <a:srgbClr val="2C719C"/>
                </a:solidFill>
                <a:latin typeface="Calibri"/>
                <a:ea typeface="Calibri"/>
                <a:cs typeface="Calibri"/>
                <a:sym typeface="Calibri"/>
              </a:rPr>
              <a:t> </a:t>
            </a:r>
            <a:r>
              <a:rPr lang="it-IT" sz="5400" b="1" i="0" u="none" strike="noStrike" cap="none" dirty="0" err="1">
                <a:solidFill>
                  <a:srgbClr val="2C719C"/>
                </a:solidFill>
                <a:latin typeface="Calibri"/>
                <a:ea typeface="Calibri"/>
                <a:cs typeface="Calibri"/>
                <a:sym typeface="Calibri"/>
              </a:rPr>
              <a:t>elongation</a:t>
            </a:r>
            <a:endParaRPr sz="5400" b="1" i="0" u="none" strike="noStrike" cap="none" dirty="0">
              <a:solidFill>
                <a:srgbClr val="2C719C"/>
              </a:solidFill>
              <a:latin typeface="Calibri"/>
              <a:ea typeface="Calibri"/>
              <a:cs typeface="Calibri"/>
              <a:sym typeface="Calibri"/>
            </a:endParaRPr>
          </a:p>
        </p:txBody>
      </p:sp>
      <p:sp>
        <p:nvSpPr>
          <p:cNvPr id="18" name="Google Shape;404;p7">
            <a:extLst>
              <a:ext uri="{FF2B5EF4-FFF2-40B4-BE49-F238E27FC236}">
                <a16:creationId xmlns:a16="http://schemas.microsoft.com/office/drawing/2014/main" id="{8F7B642E-8CD8-8799-B14F-141194A7D0E5}"/>
              </a:ext>
            </a:extLst>
          </p:cNvPr>
          <p:cNvSpPr txBox="1"/>
          <p:nvPr/>
        </p:nvSpPr>
        <p:spPr>
          <a:xfrm>
            <a:off x="263352" y="3891607"/>
            <a:ext cx="6696744" cy="468517"/>
          </a:xfrm>
          <a:prstGeom prst="rect">
            <a:avLst/>
          </a:prstGeom>
          <a:noFill/>
          <a:ln>
            <a:noFill/>
          </a:ln>
        </p:spPr>
        <p:txBody>
          <a:bodyPr spcFirstLastPara="1" wrap="square" lIns="91425" tIns="45700" rIns="91425" bIns="45700" anchor="t" anchorCtr="0">
            <a:noAutofit/>
          </a:bodyPr>
          <a:lstStyle/>
          <a:p>
            <a:pPr marL="342900" marR="0" lvl="0" indent="-342900" rtl="0">
              <a:lnSpc>
                <a:spcPct val="100000"/>
              </a:lnSpc>
              <a:spcBef>
                <a:spcPts val="0"/>
              </a:spcBef>
              <a:spcAft>
                <a:spcPts val="0"/>
              </a:spcAft>
              <a:buClr>
                <a:schemeClr val="dk1"/>
              </a:buClr>
              <a:buSzPts val="1400"/>
              <a:buFont typeface="Arial"/>
              <a:buChar char="•"/>
            </a:pPr>
            <a:r>
              <a:rPr lang="it-IT" sz="3600" dirty="0" err="1">
                <a:solidFill>
                  <a:srgbClr val="44546A"/>
                </a:solidFill>
                <a:latin typeface="Calibri"/>
                <a:ea typeface="Calibri"/>
                <a:cs typeface="Calibri"/>
                <a:sym typeface="Calibri"/>
              </a:rPr>
              <a:t>Boerboom</a:t>
            </a:r>
            <a:r>
              <a:rPr lang="it-IT" sz="3600" dirty="0">
                <a:solidFill>
                  <a:srgbClr val="44546A"/>
                </a:solidFill>
                <a:latin typeface="Calibri"/>
                <a:ea typeface="Calibri"/>
                <a:cs typeface="Calibri"/>
                <a:sym typeface="Calibri"/>
              </a:rPr>
              <a:t> (2018):</a:t>
            </a:r>
          </a:p>
        </p:txBody>
      </p:sp>
      <p:pic>
        <p:nvPicPr>
          <p:cNvPr id="20" name="Immagine 19" descr="Immagine che contiene testo, Carattere, bianco, schermata&#10;&#10;Descrizione generata automaticamente">
            <a:extLst>
              <a:ext uri="{FF2B5EF4-FFF2-40B4-BE49-F238E27FC236}">
                <a16:creationId xmlns:a16="http://schemas.microsoft.com/office/drawing/2014/main" id="{8D188552-0189-4836-7F0B-4EF805C560F7}"/>
              </a:ext>
            </a:extLst>
          </p:cNvPr>
          <p:cNvPicPr>
            <a:picLocks noChangeAspect="1"/>
          </p:cNvPicPr>
          <p:nvPr/>
        </p:nvPicPr>
        <p:blipFill>
          <a:blip r:embed="rId4"/>
          <a:stretch>
            <a:fillRect/>
          </a:stretch>
        </p:blipFill>
        <p:spPr>
          <a:xfrm>
            <a:off x="4439816" y="3969426"/>
            <a:ext cx="7625233" cy="2043708"/>
          </a:xfrm>
          <a:prstGeom prst="rect">
            <a:avLst/>
          </a:prstGeom>
        </p:spPr>
      </p:pic>
      <p:sp>
        <p:nvSpPr>
          <p:cNvPr id="21" name="Google Shape;404;p7">
            <a:extLst>
              <a:ext uri="{FF2B5EF4-FFF2-40B4-BE49-F238E27FC236}">
                <a16:creationId xmlns:a16="http://schemas.microsoft.com/office/drawing/2014/main" id="{892C7DBC-292D-64DE-6098-644C4FCD0AB6}"/>
              </a:ext>
            </a:extLst>
          </p:cNvPr>
          <p:cNvSpPr txBox="1"/>
          <p:nvPr/>
        </p:nvSpPr>
        <p:spPr>
          <a:xfrm>
            <a:off x="1127448" y="4639034"/>
            <a:ext cx="2736304" cy="1054789"/>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Clr>
                <a:schemeClr val="dk1"/>
              </a:buClr>
              <a:buSzPts val="1400"/>
            </a:pPr>
            <a:r>
              <a:rPr lang="it-IT" sz="3600" dirty="0">
                <a:solidFill>
                  <a:srgbClr val="FF0000"/>
                </a:solidFill>
                <a:latin typeface="Calibri"/>
                <a:ea typeface="Calibri"/>
                <a:cs typeface="Calibri"/>
                <a:sym typeface="Calibri"/>
              </a:rPr>
              <a:t>BPL 150 cm, AL 75 cm </a:t>
            </a:r>
          </a:p>
        </p:txBody>
      </p:sp>
      <p:sp>
        <p:nvSpPr>
          <p:cNvPr id="22" name="Google Shape;404;p7">
            <a:extLst>
              <a:ext uri="{FF2B5EF4-FFF2-40B4-BE49-F238E27FC236}">
                <a16:creationId xmlns:a16="http://schemas.microsoft.com/office/drawing/2014/main" id="{FF060EFA-C44A-D6B5-49B2-0EEBAD4A19D9}"/>
              </a:ext>
            </a:extLst>
          </p:cNvPr>
          <p:cNvSpPr txBox="1"/>
          <p:nvPr/>
        </p:nvSpPr>
        <p:spPr>
          <a:xfrm>
            <a:off x="8806095" y="2966943"/>
            <a:ext cx="2878202" cy="468517"/>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Clr>
                <a:schemeClr val="dk1"/>
              </a:buClr>
              <a:buSzPts val="1400"/>
            </a:pPr>
            <a:r>
              <a:rPr lang="it-IT" sz="4000" dirty="0">
                <a:solidFill>
                  <a:srgbClr val="FF0000"/>
                </a:solidFill>
                <a:latin typeface="Calibri"/>
                <a:ea typeface="Calibri"/>
                <a:cs typeface="Calibri"/>
                <a:sym typeface="Calibri"/>
              </a:rPr>
              <a:t>BLP 200 cm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35" name="Google Shape;435;p9" descr="Immagine che contiene schizzo, disegno, Line art, illustrazione&#10;&#10;Descrizione generata automaticamente"/>
          <p:cNvPicPr preferRelativeResize="0"/>
          <p:nvPr/>
        </p:nvPicPr>
        <p:blipFill rotWithShape="1">
          <a:blip r:embed="rId3">
            <a:alphaModFix/>
          </a:blip>
          <a:srcRect/>
          <a:stretch/>
        </p:blipFill>
        <p:spPr>
          <a:xfrm>
            <a:off x="160306" y="2555941"/>
            <a:ext cx="6655774" cy="3474878"/>
          </a:xfrm>
          <a:prstGeom prst="rect">
            <a:avLst/>
          </a:prstGeom>
          <a:noFill/>
          <a:ln>
            <a:noFill/>
          </a:ln>
        </p:spPr>
      </p:pic>
      <p:pic>
        <p:nvPicPr>
          <p:cNvPr id="436" name="Google Shape;436;p9" descr="Immagine che contiene diagramma, linea, Diagramma, testo&#10;&#10;Descrizione generata automaticamente"/>
          <p:cNvPicPr preferRelativeResize="0"/>
          <p:nvPr/>
        </p:nvPicPr>
        <p:blipFill rotWithShape="1">
          <a:blip r:embed="rId4">
            <a:alphaModFix/>
          </a:blip>
          <a:srcRect/>
          <a:stretch/>
        </p:blipFill>
        <p:spPr>
          <a:xfrm>
            <a:off x="6816080" y="147761"/>
            <a:ext cx="5296215" cy="5850387"/>
          </a:xfrm>
          <a:prstGeom prst="rect">
            <a:avLst/>
          </a:prstGeom>
          <a:noFill/>
          <a:ln>
            <a:noFill/>
          </a:ln>
        </p:spPr>
      </p:pic>
      <p:pic>
        <p:nvPicPr>
          <p:cNvPr id="434" name="Google Shape;434;p9" descr="Immagine che contiene testo, schermata, Carattere, algebra&#10;&#10;Descrizione generata automaticamente"/>
          <p:cNvPicPr preferRelativeResize="0"/>
          <p:nvPr/>
        </p:nvPicPr>
        <p:blipFill rotWithShape="1">
          <a:blip r:embed="rId5">
            <a:alphaModFix/>
          </a:blip>
          <a:srcRect/>
          <a:stretch/>
        </p:blipFill>
        <p:spPr>
          <a:xfrm>
            <a:off x="146635" y="147762"/>
            <a:ext cx="7045501" cy="2489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a:xfrm>
            <a:off x="324552" y="89601"/>
            <a:ext cx="7671131" cy="636587"/>
          </a:xfrm>
        </p:spPr>
        <p:txBody>
          <a:bodyPr>
            <a:noAutofit/>
          </a:bodyPr>
          <a:lstStyle/>
          <a:p>
            <a:r>
              <a:rPr lang="it-IT" altLang="it-IT" sz="2400" b="0" dirty="0">
                <a:solidFill>
                  <a:srgbClr val="FF0000"/>
                </a:solidFill>
                <a:latin typeface="Host Grotesk Medium"/>
                <a:ea typeface="Host Grotesk Medium"/>
              </a:rPr>
              <a:t>TYPE  II </a:t>
            </a:r>
            <a:r>
              <a:rPr lang="it-IT" altLang="it-IT" sz="2400" b="0" dirty="0">
                <a:solidFill>
                  <a:srgbClr val="002060"/>
                </a:solidFill>
                <a:latin typeface="Host Grotesk Medium"/>
                <a:ea typeface="Host Grotesk Medium"/>
              </a:rPr>
              <a:t>:  </a:t>
            </a:r>
            <a:r>
              <a:rPr lang="it-IT" altLang="it-IT" sz="2400" b="0" dirty="0" err="1">
                <a:solidFill>
                  <a:srgbClr val="002060"/>
                </a:solidFill>
                <a:latin typeface="Host Grotesk Medium"/>
                <a:ea typeface="Host Grotesk Medium"/>
              </a:rPr>
              <a:t>Alimentary</a:t>
            </a:r>
            <a:r>
              <a:rPr lang="it-IT" altLang="it-IT" sz="2400" b="0" dirty="0">
                <a:solidFill>
                  <a:srgbClr val="002060"/>
                </a:solidFill>
                <a:latin typeface="Host Grotesk Medium"/>
                <a:ea typeface="Host Grotesk Medium"/>
              </a:rPr>
              <a:t> </a:t>
            </a:r>
            <a:r>
              <a:rPr lang="it-IT" altLang="it-IT" sz="2400" b="0" dirty="0" err="1">
                <a:solidFill>
                  <a:srgbClr val="002060"/>
                </a:solidFill>
                <a:latin typeface="Host Grotesk Medium"/>
                <a:ea typeface="Host Grotesk Medium"/>
              </a:rPr>
              <a:t>Limb</a:t>
            </a:r>
            <a:r>
              <a:rPr lang="it-IT" altLang="it-IT" sz="2400" b="0" dirty="0">
                <a:solidFill>
                  <a:srgbClr val="002060"/>
                </a:solidFill>
                <a:latin typeface="Host Grotesk Medium"/>
                <a:ea typeface="Host Grotesk Medium"/>
              </a:rPr>
              <a:t>  </a:t>
            </a:r>
            <a:r>
              <a:rPr lang="it-IT" altLang="it-IT" sz="2400" b="0" dirty="0" err="1">
                <a:solidFill>
                  <a:srgbClr val="002060"/>
                </a:solidFill>
                <a:latin typeface="Host Grotesk Medium"/>
                <a:ea typeface="Host Grotesk Medium"/>
              </a:rPr>
              <a:t>Enlongation</a:t>
            </a:r>
            <a:r>
              <a:rPr lang="it-IT" altLang="it-IT" sz="2400" b="0" dirty="0">
                <a:solidFill>
                  <a:srgbClr val="002060"/>
                </a:solidFill>
                <a:latin typeface="Host Grotesk Medium"/>
                <a:ea typeface="Host Grotesk Medium"/>
              </a:rPr>
              <a:t> / </a:t>
            </a:r>
            <a:r>
              <a:rPr lang="it-IT" altLang="it-IT" sz="2400" b="0" dirty="0" err="1">
                <a:solidFill>
                  <a:srgbClr val="002060"/>
                </a:solidFill>
                <a:latin typeface="Host Grotesk Medium"/>
                <a:ea typeface="Host Grotesk Medium"/>
              </a:rPr>
              <a:t>Distal</a:t>
            </a:r>
            <a:r>
              <a:rPr lang="it-IT" altLang="it-IT" sz="2400" b="0" dirty="0">
                <a:solidFill>
                  <a:srgbClr val="002060"/>
                </a:solidFill>
                <a:latin typeface="Host Grotesk Medium"/>
                <a:ea typeface="Host Grotesk Medium"/>
              </a:rPr>
              <a:t> </a:t>
            </a:r>
            <a:r>
              <a:rPr lang="it-IT" altLang="it-IT" sz="2400" b="0" dirty="0" err="1">
                <a:solidFill>
                  <a:srgbClr val="002060"/>
                </a:solidFill>
                <a:latin typeface="Host Grotesk Medium"/>
                <a:ea typeface="Host Grotesk Medium"/>
              </a:rPr>
              <a:t>Gastric</a:t>
            </a:r>
            <a:r>
              <a:rPr lang="it-IT" altLang="it-IT" sz="2400" b="0" dirty="0">
                <a:solidFill>
                  <a:srgbClr val="002060"/>
                </a:solidFill>
                <a:latin typeface="Host Grotesk Medium"/>
                <a:ea typeface="Host Grotesk Medium"/>
              </a:rPr>
              <a:t> By-pass </a:t>
            </a:r>
          </a:p>
        </p:txBody>
      </p:sp>
      <p:sp>
        <p:nvSpPr>
          <p:cNvPr id="33795" name="Content Placeholder 2"/>
          <p:cNvSpPr>
            <a:spLocks noGrp="1"/>
          </p:cNvSpPr>
          <p:nvPr>
            <p:ph idx="4294967295"/>
          </p:nvPr>
        </p:nvSpPr>
        <p:spPr>
          <a:xfrm>
            <a:off x="5151178" y="1059010"/>
            <a:ext cx="4762500" cy="2193925"/>
          </a:xfrm>
        </p:spPr>
        <p:txBody>
          <a:bodyPr/>
          <a:lstStyle/>
          <a:p>
            <a:r>
              <a:rPr lang="it-IT" altLang="it-IT" sz="1600" dirty="0">
                <a:solidFill>
                  <a:srgbClr val="002060"/>
                </a:solidFill>
                <a:latin typeface="+mj-lt"/>
                <a:ea typeface="Host Grotesk Medium"/>
              </a:rPr>
              <a:t>J </a:t>
            </a:r>
            <a:r>
              <a:rPr lang="it-IT" altLang="it-IT" sz="1600" dirty="0" err="1">
                <a:solidFill>
                  <a:srgbClr val="002060"/>
                </a:solidFill>
                <a:latin typeface="+mj-lt"/>
                <a:ea typeface="Host Grotesk Medium"/>
              </a:rPr>
              <a:t>Gastrointest</a:t>
            </a:r>
            <a:r>
              <a:rPr lang="it-IT" altLang="it-IT" sz="1600" dirty="0">
                <a:solidFill>
                  <a:srgbClr val="002060"/>
                </a:solidFill>
                <a:latin typeface="+mj-lt"/>
                <a:ea typeface="Host Grotesk Medium"/>
              </a:rPr>
              <a:t> </a:t>
            </a:r>
            <a:r>
              <a:rPr lang="it-IT" altLang="it-IT" sz="1600" dirty="0" err="1">
                <a:solidFill>
                  <a:srgbClr val="002060"/>
                </a:solidFill>
                <a:latin typeface="+mj-lt"/>
                <a:ea typeface="Host Grotesk Medium"/>
              </a:rPr>
              <a:t>Surg</a:t>
            </a:r>
            <a:r>
              <a:rPr lang="it-IT" altLang="it-IT" sz="1600" dirty="0">
                <a:solidFill>
                  <a:srgbClr val="002060"/>
                </a:solidFill>
                <a:latin typeface="+mj-lt"/>
                <a:ea typeface="Host Grotesk Medium"/>
              </a:rPr>
              <a:t>. </a:t>
            </a:r>
            <a:r>
              <a:rPr lang="it-IT" altLang="it-IT" sz="2800" dirty="0">
                <a:solidFill>
                  <a:srgbClr val="002060"/>
                </a:solidFill>
                <a:latin typeface="+mj-lt"/>
                <a:ea typeface="Host Grotesk Medium"/>
              </a:rPr>
              <a:t>1997</a:t>
            </a:r>
            <a:r>
              <a:rPr lang="it-IT" altLang="it-IT" sz="1600" dirty="0">
                <a:solidFill>
                  <a:srgbClr val="002060"/>
                </a:solidFill>
                <a:latin typeface="+mj-lt"/>
                <a:ea typeface="Host Grotesk Medium"/>
              </a:rPr>
              <a:t> Nov-Dec;1(6):517-24; </a:t>
            </a:r>
            <a:r>
              <a:rPr lang="it-IT" altLang="it-IT" sz="1600" dirty="0" err="1">
                <a:solidFill>
                  <a:srgbClr val="002060"/>
                </a:solidFill>
                <a:latin typeface="+mj-lt"/>
                <a:ea typeface="Host Grotesk Medium"/>
              </a:rPr>
              <a:t>discussion</a:t>
            </a:r>
            <a:r>
              <a:rPr lang="it-IT" altLang="it-IT" sz="1600" dirty="0">
                <a:solidFill>
                  <a:srgbClr val="002060"/>
                </a:solidFill>
                <a:latin typeface="+mj-lt"/>
                <a:ea typeface="Host Grotesk Medium"/>
              </a:rPr>
              <a:t> 524-6.</a:t>
            </a:r>
          </a:p>
          <a:p>
            <a:r>
              <a:rPr lang="it-IT" altLang="it-IT" sz="1600" dirty="0">
                <a:solidFill>
                  <a:srgbClr val="002060"/>
                </a:solidFill>
                <a:latin typeface="+mj-lt"/>
                <a:ea typeface="Host Grotesk Medium"/>
              </a:rPr>
              <a:t> Conversion of </a:t>
            </a:r>
            <a:r>
              <a:rPr lang="it-IT" altLang="it-IT" sz="2400" b="1" dirty="0" err="1">
                <a:solidFill>
                  <a:srgbClr val="002060"/>
                </a:solidFill>
                <a:latin typeface="+mj-lt"/>
                <a:ea typeface="Host Grotesk Medium"/>
              </a:rPr>
              <a:t>proximal</a:t>
            </a:r>
            <a:r>
              <a:rPr lang="it-IT" altLang="it-IT" sz="2400" b="1" dirty="0">
                <a:solidFill>
                  <a:srgbClr val="002060"/>
                </a:solidFill>
                <a:latin typeface="+mj-lt"/>
                <a:ea typeface="Host Grotesk Medium"/>
              </a:rPr>
              <a:t> to </a:t>
            </a:r>
            <a:r>
              <a:rPr lang="it-IT" altLang="it-IT" sz="2400" b="1" dirty="0" err="1">
                <a:solidFill>
                  <a:srgbClr val="002060"/>
                </a:solidFill>
                <a:latin typeface="+mj-lt"/>
                <a:ea typeface="Host Grotesk Medium"/>
              </a:rPr>
              <a:t>distal</a:t>
            </a:r>
            <a:r>
              <a:rPr lang="it-IT" altLang="it-IT" sz="2400" b="1" dirty="0">
                <a:solidFill>
                  <a:srgbClr val="002060"/>
                </a:solidFill>
                <a:latin typeface="+mj-lt"/>
                <a:ea typeface="Host Grotesk Medium"/>
              </a:rPr>
              <a:t> </a:t>
            </a:r>
            <a:r>
              <a:rPr lang="it-IT" altLang="it-IT" sz="1600" dirty="0" err="1">
                <a:solidFill>
                  <a:srgbClr val="002060"/>
                </a:solidFill>
                <a:latin typeface="+mj-lt"/>
                <a:ea typeface="Host Grotesk Medium"/>
              </a:rPr>
              <a:t>gastric</a:t>
            </a:r>
            <a:r>
              <a:rPr lang="it-IT" altLang="it-IT" sz="1600" dirty="0">
                <a:solidFill>
                  <a:srgbClr val="002060"/>
                </a:solidFill>
                <a:latin typeface="+mj-lt"/>
                <a:ea typeface="Host Grotesk Medium"/>
              </a:rPr>
              <a:t> bypass for </a:t>
            </a:r>
            <a:r>
              <a:rPr lang="it-IT" altLang="it-IT" sz="2400" b="1" dirty="0" err="1">
                <a:solidFill>
                  <a:srgbClr val="002060"/>
                </a:solidFill>
                <a:latin typeface="+mj-lt"/>
                <a:ea typeface="Host Grotesk Medium"/>
              </a:rPr>
              <a:t>failed</a:t>
            </a:r>
            <a:r>
              <a:rPr lang="it-IT" altLang="it-IT" sz="1600" dirty="0">
                <a:solidFill>
                  <a:srgbClr val="002060"/>
                </a:solidFill>
                <a:latin typeface="+mj-lt"/>
                <a:ea typeface="Host Grotesk Medium"/>
              </a:rPr>
              <a:t> </a:t>
            </a:r>
            <a:r>
              <a:rPr lang="it-IT" altLang="it-IT" sz="1600" dirty="0" err="1">
                <a:solidFill>
                  <a:srgbClr val="002060"/>
                </a:solidFill>
                <a:latin typeface="+mj-lt"/>
                <a:ea typeface="Host Grotesk Medium"/>
              </a:rPr>
              <a:t>gastric</a:t>
            </a:r>
            <a:r>
              <a:rPr lang="it-IT" altLang="it-IT" sz="1600" dirty="0">
                <a:solidFill>
                  <a:srgbClr val="002060"/>
                </a:solidFill>
                <a:latin typeface="+mj-lt"/>
                <a:ea typeface="Host Grotesk Medium"/>
              </a:rPr>
              <a:t> bypass for </a:t>
            </a:r>
            <a:r>
              <a:rPr lang="it-IT" altLang="it-IT" sz="1600" dirty="0" err="1">
                <a:solidFill>
                  <a:srgbClr val="002060"/>
                </a:solidFill>
                <a:latin typeface="+mj-lt"/>
                <a:ea typeface="Host Grotesk Medium"/>
              </a:rPr>
              <a:t>superobesity</a:t>
            </a:r>
            <a:r>
              <a:rPr lang="it-IT" altLang="it-IT" sz="1600" dirty="0">
                <a:solidFill>
                  <a:srgbClr val="002060"/>
                </a:solidFill>
                <a:latin typeface="+mj-lt"/>
                <a:ea typeface="Host Grotesk Medium"/>
              </a:rPr>
              <a:t>.</a:t>
            </a:r>
          </a:p>
          <a:p>
            <a:r>
              <a:rPr lang="it-IT" altLang="it-IT" sz="2000" dirty="0" err="1">
                <a:solidFill>
                  <a:srgbClr val="002060"/>
                </a:solidFill>
                <a:latin typeface="+mj-lt"/>
                <a:ea typeface="Host Grotesk Medium"/>
              </a:rPr>
              <a:t>Sugerman</a:t>
            </a:r>
            <a:r>
              <a:rPr lang="it-IT" altLang="it-IT" sz="2000" dirty="0">
                <a:solidFill>
                  <a:srgbClr val="002060"/>
                </a:solidFill>
                <a:latin typeface="+mj-lt"/>
                <a:ea typeface="Host Grotesk Medium"/>
              </a:rPr>
              <a:t> HJ</a:t>
            </a:r>
            <a:r>
              <a:rPr lang="it-IT" altLang="it-IT" sz="2000" baseline="30000" dirty="0">
                <a:solidFill>
                  <a:srgbClr val="002060"/>
                </a:solidFill>
                <a:latin typeface="+mj-lt"/>
                <a:ea typeface="Host Grotesk Medium"/>
              </a:rPr>
              <a:t>1</a:t>
            </a:r>
            <a:r>
              <a:rPr lang="it-IT" altLang="it-IT" sz="1600" dirty="0">
                <a:solidFill>
                  <a:srgbClr val="002060"/>
                </a:solidFill>
                <a:latin typeface="+mj-lt"/>
                <a:ea typeface="Host Grotesk Medium"/>
              </a:rPr>
              <a:t>, </a:t>
            </a:r>
            <a:r>
              <a:rPr lang="it-IT" altLang="it-IT" sz="1600" dirty="0" err="1">
                <a:solidFill>
                  <a:srgbClr val="002060"/>
                </a:solidFill>
                <a:latin typeface="+mj-lt"/>
                <a:ea typeface="Host Grotesk Medium"/>
              </a:rPr>
              <a:t>Kellum</a:t>
            </a:r>
            <a:r>
              <a:rPr lang="it-IT" altLang="it-IT" sz="1600" dirty="0">
                <a:solidFill>
                  <a:srgbClr val="002060"/>
                </a:solidFill>
                <a:latin typeface="+mj-lt"/>
                <a:ea typeface="Host Grotesk Medium"/>
              </a:rPr>
              <a:t> JM, </a:t>
            </a:r>
            <a:r>
              <a:rPr lang="it-IT" altLang="it-IT" sz="1600" dirty="0" err="1">
                <a:solidFill>
                  <a:srgbClr val="002060"/>
                </a:solidFill>
                <a:latin typeface="+mj-lt"/>
                <a:ea typeface="Host Grotesk Medium"/>
              </a:rPr>
              <a:t>DeMaria</a:t>
            </a:r>
            <a:r>
              <a:rPr lang="it-IT" altLang="it-IT" sz="1600" dirty="0">
                <a:solidFill>
                  <a:srgbClr val="002060"/>
                </a:solidFill>
                <a:latin typeface="+mj-lt"/>
                <a:ea typeface="Host Grotesk Medium"/>
              </a:rPr>
              <a:t> EJ.</a:t>
            </a:r>
          </a:p>
        </p:txBody>
      </p:sp>
      <p:pic>
        <p:nvPicPr>
          <p:cNvPr id="33796" name="Picture 3" descr="Distal GB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5028" y="949076"/>
            <a:ext cx="2994546" cy="377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4"/>
          <p:cNvSpPr txBox="1">
            <a:spLocks noChangeArrowheads="1"/>
          </p:cNvSpPr>
          <p:nvPr/>
        </p:nvSpPr>
        <p:spPr bwMode="auto">
          <a:xfrm>
            <a:off x="3035895" y="4476618"/>
            <a:ext cx="86423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it-IT" dirty="0">
                <a:solidFill>
                  <a:srgbClr val="002060"/>
                </a:solidFill>
                <a:ea typeface="Host Grotesk Medium"/>
              </a:rPr>
              <a:t>Revision of a failed S-GBP to a 150 cm common tract D-GBP corrects failed weight loss and severe obesity comorbidity but requires nutritional support to prevent protein-calorie malnutrition, iron and fat-soluble vitamin deficiencies, and further revision in some patients to correct malnutrition. A </a:t>
            </a:r>
            <a:r>
              <a:rPr lang="en-US" altLang="it-IT" u="sng" dirty="0">
                <a:solidFill>
                  <a:srgbClr val="002060"/>
                </a:solidFill>
                <a:ea typeface="Host Grotesk Medium"/>
              </a:rPr>
              <a:t>50 cm common tract has an </a:t>
            </a:r>
            <a:r>
              <a:rPr lang="en-US" altLang="it-IT" sz="2400" u="sng" dirty="0">
                <a:solidFill>
                  <a:srgbClr val="FF0000"/>
                </a:solidFill>
                <a:ea typeface="Host Grotesk Medium"/>
              </a:rPr>
              <a:t>unacceptable morbidity and mortality</a:t>
            </a:r>
            <a:endParaRPr lang="it-IT" altLang="it-IT" sz="2400" u="sng" dirty="0">
              <a:solidFill>
                <a:srgbClr val="FF0000"/>
              </a:solidFill>
              <a:ea typeface="Host Grotesk Medium"/>
            </a:endParaRPr>
          </a:p>
        </p:txBody>
      </p:sp>
      <p:sp>
        <p:nvSpPr>
          <p:cNvPr id="33798" name="TextBox 5"/>
          <p:cNvSpPr txBox="1">
            <a:spLocks noChangeArrowheads="1"/>
          </p:cNvSpPr>
          <p:nvPr/>
        </p:nvSpPr>
        <p:spPr bwMode="auto">
          <a:xfrm>
            <a:off x="5305757" y="3491532"/>
            <a:ext cx="31470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it-IT" altLang="it-IT" dirty="0">
                <a:solidFill>
                  <a:srgbClr val="FF0000"/>
                </a:solidFill>
              </a:rPr>
              <a:t>50-150 cm Common </a:t>
            </a:r>
            <a:r>
              <a:rPr lang="it-IT" altLang="it-IT" dirty="0" err="1">
                <a:solidFill>
                  <a:srgbClr val="FF0000"/>
                </a:solidFill>
              </a:rPr>
              <a:t>channel</a:t>
            </a:r>
            <a:endParaRPr lang="it-IT" altLang="it-IT" dirty="0">
              <a:solidFill>
                <a:srgbClr val="FF0000"/>
              </a:solidFill>
            </a:endParaRPr>
          </a:p>
        </p:txBody>
      </p:sp>
    </p:spTree>
    <p:extLst>
      <p:ext uri="{BB962C8B-B14F-4D97-AF65-F5344CB8AC3E}">
        <p14:creationId xmlns:p14="http://schemas.microsoft.com/office/powerpoint/2010/main" val="4000527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1382233" y="359072"/>
            <a:ext cx="8228013" cy="1141412"/>
          </a:xfrm>
        </p:spPr>
        <p:txBody>
          <a:bodyPr/>
          <a:lstStyle/>
          <a:p>
            <a:r>
              <a:rPr lang="en-US" altLang="it-IT" sz="2800" b="1" dirty="0">
                <a:solidFill>
                  <a:schemeClr val="accent2">
                    <a:lumMod val="75000"/>
                  </a:schemeClr>
                </a:solidFill>
              </a:rPr>
              <a:t>SAGES Guidelines Committee endorsed by the ASMBS</a:t>
            </a:r>
            <a:br>
              <a:rPr lang="en-US" altLang="it-IT" sz="2000" dirty="0">
                <a:solidFill>
                  <a:schemeClr val="accent2">
                    <a:lumMod val="75000"/>
                  </a:schemeClr>
                </a:solidFill>
              </a:rPr>
            </a:br>
            <a:endParaRPr lang="it-IT" altLang="it-IT" sz="2000" dirty="0">
              <a:solidFill>
                <a:schemeClr val="accent2">
                  <a:lumMod val="75000"/>
                </a:schemeClr>
              </a:solidFill>
            </a:endParaRPr>
          </a:p>
        </p:txBody>
      </p:sp>
      <p:sp>
        <p:nvSpPr>
          <p:cNvPr id="35843" name="TextBox 3"/>
          <p:cNvSpPr txBox="1">
            <a:spLocks noChangeArrowheads="1"/>
          </p:cNvSpPr>
          <p:nvPr/>
        </p:nvSpPr>
        <p:spPr bwMode="auto">
          <a:xfrm>
            <a:off x="1382233" y="1783450"/>
            <a:ext cx="8280400"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it-IT" dirty="0">
                <a:solidFill>
                  <a:schemeClr val="accent2">
                    <a:lumMod val="75000"/>
                  </a:schemeClr>
                </a:solidFill>
              </a:rPr>
              <a:t>Several authors have addressed </a:t>
            </a:r>
            <a:r>
              <a:rPr lang="en-US" altLang="it-IT" u="sng" dirty="0">
                <a:solidFill>
                  <a:schemeClr val="accent2">
                    <a:lumMod val="75000"/>
                  </a:schemeClr>
                </a:solidFill>
              </a:rPr>
              <a:t>the issue of limb length </a:t>
            </a:r>
            <a:r>
              <a:rPr lang="en-US" altLang="it-IT" dirty="0">
                <a:solidFill>
                  <a:schemeClr val="accent2">
                    <a:lumMod val="75000"/>
                  </a:schemeClr>
                </a:solidFill>
              </a:rPr>
              <a:t>during RGB.</a:t>
            </a:r>
          </a:p>
          <a:p>
            <a:endParaRPr lang="en-US" altLang="it-IT" dirty="0">
              <a:solidFill>
                <a:schemeClr val="accent2">
                  <a:lumMod val="75000"/>
                </a:schemeClr>
              </a:solidFill>
            </a:endParaRPr>
          </a:p>
          <a:p>
            <a:r>
              <a:rPr lang="en-US" altLang="it-IT" dirty="0">
                <a:solidFill>
                  <a:schemeClr val="accent2">
                    <a:lumMod val="75000"/>
                  </a:schemeClr>
                </a:solidFill>
              </a:rPr>
              <a:t>- In BMI ≤ 50 kg/m</a:t>
            </a:r>
            <a:r>
              <a:rPr lang="en-US" altLang="it-IT" baseline="30000" dirty="0">
                <a:solidFill>
                  <a:schemeClr val="accent2">
                    <a:lumMod val="75000"/>
                  </a:schemeClr>
                </a:solidFill>
              </a:rPr>
              <a:t>2</a:t>
            </a:r>
            <a:r>
              <a:rPr lang="en-US" altLang="it-IT" dirty="0">
                <a:solidFill>
                  <a:schemeClr val="accent2">
                    <a:lumMod val="75000"/>
                  </a:schemeClr>
                </a:solidFill>
              </a:rPr>
              <a:t> patients, both retrospective </a:t>
            </a:r>
            <a:r>
              <a:rPr lang="en-US" altLang="it-IT" baseline="30000" dirty="0">
                <a:solidFill>
                  <a:schemeClr val="accent2">
                    <a:lumMod val="75000"/>
                  </a:schemeClr>
                </a:solidFill>
              </a:rPr>
              <a:t>[160]</a:t>
            </a:r>
            <a:r>
              <a:rPr lang="en-US" altLang="it-IT" dirty="0">
                <a:solidFill>
                  <a:schemeClr val="accent2">
                    <a:lumMod val="75000"/>
                  </a:schemeClr>
                </a:solidFill>
              </a:rPr>
              <a:t> and prospective </a:t>
            </a:r>
            <a:r>
              <a:rPr lang="en-US" altLang="it-IT" baseline="30000" dirty="0">
                <a:solidFill>
                  <a:schemeClr val="accent2">
                    <a:lumMod val="75000"/>
                  </a:schemeClr>
                </a:solidFill>
              </a:rPr>
              <a:t>[161, 162]</a:t>
            </a:r>
            <a:r>
              <a:rPr lang="en-US" altLang="it-IT" dirty="0">
                <a:solidFill>
                  <a:schemeClr val="accent2">
                    <a:lumMod val="75000"/>
                  </a:schemeClr>
                </a:solidFill>
              </a:rPr>
              <a:t> data </a:t>
            </a:r>
            <a:r>
              <a:rPr lang="en-US" altLang="it-IT" sz="2400" b="1" dirty="0">
                <a:solidFill>
                  <a:srgbClr val="FF0000"/>
                </a:solidFill>
              </a:rPr>
              <a:t>fail</a:t>
            </a:r>
            <a:r>
              <a:rPr lang="en-US" altLang="it-IT" b="1" dirty="0">
                <a:solidFill>
                  <a:srgbClr val="FF0000"/>
                </a:solidFill>
              </a:rPr>
              <a:t> </a:t>
            </a:r>
            <a:r>
              <a:rPr lang="en-US" altLang="it-IT" sz="2400" b="1" dirty="0">
                <a:solidFill>
                  <a:srgbClr val="FF0000"/>
                </a:solidFill>
              </a:rPr>
              <a:t>to show </a:t>
            </a:r>
            <a:r>
              <a:rPr lang="en-US" altLang="it-IT" dirty="0">
                <a:solidFill>
                  <a:schemeClr val="accent2">
                    <a:lumMod val="75000"/>
                  </a:schemeClr>
                </a:solidFill>
              </a:rPr>
              <a:t>a benefit for </a:t>
            </a:r>
            <a:r>
              <a:rPr lang="en-US" altLang="it-IT" dirty="0">
                <a:solidFill>
                  <a:srgbClr val="FF0000"/>
                </a:solidFill>
              </a:rPr>
              <a:t>alimentary limbs longer </a:t>
            </a:r>
            <a:r>
              <a:rPr lang="en-US" altLang="it-IT" dirty="0">
                <a:solidFill>
                  <a:schemeClr val="accent2">
                    <a:lumMod val="75000"/>
                  </a:schemeClr>
                </a:solidFill>
              </a:rPr>
              <a:t>than 150 cm. </a:t>
            </a:r>
          </a:p>
          <a:p>
            <a:endParaRPr lang="en-US" altLang="it-IT" dirty="0">
              <a:solidFill>
                <a:schemeClr val="accent2">
                  <a:lumMod val="75000"/>
                </a:schemeClr>
              </a:solidFill>
            </a:endParaRPr>
          </a:p>
          <a:p>
            <a:r>
              <a:rPr lang="en-US" altLang="it-IT" dirty="0">
                <a:solidFill>
                  <a:schemeClr val="accent2">
                    <a:lumMod val="75000"/>
                  </a:schemeClr>
                </a:solidFill>
              </a:rPr>
              <a:t>- BMI &gt;50 kg/m</a:t>
            </a:r>
            <a:r>
              <a:rPr lang="en-US" altLang="it-IT" baseline="30000" dirty="0">
                <a:solidFill>
                  <a:schemeClr val="accent2">
                    <a:lumMod val="75000"/>
                  </a:schemeClr>
                </a:solidFill>
              </a:rPr>
              <a:t>2</a:t>
            </a:r>
            <a:r>
              <a:rPr lang="en-US" altLang="it-IT" dirty="0">
                <a:solidFill>
                  <a:schemeClr val="accent2">
                    <a:lumMod val="75000"/>
                  </a:schemeClr>
                </a:solidFill>
              </a:rPr>
              <a:t> patients who were randomized to a 250 cm rather than a 150 cm alimentary limb did show improved weight loss at 18 months, though the study was </a:t>
            </a:r>
            <a:r>
              <a:rPr lang="en-US" altLang="it-IT" b="1" u="sng" dirty="0">
                <a:solidFill>
                  <a:schemeClr val="accent2">
                    <a:lumMod val="75000"/>
                  </a:schemeClr>
                </a:solidFill>
              </a:rPr>
              <a:t>not powered to confirm this benefit </a:t>
            </a:r>
            <a:r>
              <a:rPr lang="en-US" altLang="it-IT" dirty="0">
                <a:solidFill>
                  <a:schemeClr val="accent2">
                    <a:lumMod val="75000"/>
                  </a:schemeClr>
                </a:solidFill>
              </a:rPr>
              <a:t>at longer follow-up </a:t>
            </a:r>
            <a:r>
              <a:rPr lang="en-US" altLang="it-IT" baseline="30000" dirty="0">
                <a:solidFill>
                  <a:schemeClr val="accent2">
                    <a:lumMod val="75000"/>
                  </a:schemeClr>
                </a:solidFill>
              </a:rPr>
              <a:t>[162]</a:t>
            </a:r>
            <a:r>
              <a:rPr lang="en-US" altLang="it-IT" dirty="0">
                <a:solidFill>
                  <a:schemeClr val="accent2">
                    <a:lumMod val="75000"/>
                  </a:schemeClr>
                </a:solidFill>
              </a:rPr>
              <a:t>. </a:t>
            </a:r>
          </a:p>
          <a:p>
            <a:endParaRPr lang="en-US" altLang="it-IT" dirty="0">
              <a:solidFill>
                <a:schemeClr val="accent2">
                  <a:lumMod val="75000"/>
                </a:schemeClr>
              </a:solidFill>
            </a:endParaRPr>
          </a:p>
          <a:p>
            <a:r>
              <a:rPr lang="en-US" altLang="it-IT" dirty="0">
                <a:solidFill>
                  <a:schemeClr val="accent2">
                    <a:lumMod val="75000"/>
                  </a:schemeClr>
                </a:solidFill>
              </a:rPr>
              <a:t>- Other studies have examined the use of alimentary limbs longer than 300 cm for BMI &gt; 50 kg/m</a:t>
            </a:r>
            <a:r>
              <a:rPr lang="en-US" altLang="it-IT" baseline="30000" dirty="0">
                <a:solidFill>
                  <a:schemeClr val="accent2">
                    <a:lumMod val="75000"/>
                  </a:schemeClr>
                </a:solidFill>
              </a:rPr>
              <a:t>2</a:t>
            </a:r>
            <a:r>
              <a:rPr lang="en-US" altLang="it-IT" dirty="0">
                <a:solidFill>
                  <a:schemeClr val="accent2">
                    <a:lumMod val="75000"/>
                  </a:schemeClr>
                </a:solidFill>
              </a:rPr>
              <a:t> patients, and have found improved weight loss over standard RGB, but with </a:t>
            </a:r>
            <a:r>
              <a:rPr lang="en-US" altLang="it-IT" sz="2000" b="1" dirty="0">
                <a:solidFill>
                  <a:schemeClr val="accent2">
                    <a:lumMod val="75000"/>
                  </a:schemeClr>
                </a:solidFill>
              </a:rPr>
              <a:t>increased nutritional deficiencies and need for reoperation</a:t>
            </a:r>
            <a:endParaRPr lang="it-IT" altLang="it-IT" sz="2000" b="1" dirty="0">
              <a:solidFill>
                <a:schemeClr val="accent2">
                  <a:lumMod val="75000"/>
                </a:schemeClr>
              </a:solidFill>
            </a:endParaRPr>
          </a:p>
        </p:txBody>
      </p:sp>
    </p:spTree>
    <p:extLst>
      <p:ext uri="{BB962C8B-B14F-4D97-AF65-F5344CB8AC3E}">
        <p14:creationId xmlns:p14="http://schemas.microsoft.com/office/powerpoint/2010/main" val="4144566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4294967295"/>
          </p:nvPr>
        </p:nvSpPr>
        <p:spPr>
          <a:xfrm>
            <a:off x="2145506" y="738197"/>
            <a:ext cx="8229600" cy="896803"/>
          </a:xfrm>
        </p:spPr>
        <p:txBody>
          <a:bodyPr/>
          <a:lstStyle/>
          <a:p>
            <a:pPr>
              <a:buNone/>
            </a:pPr>
            <a:r>
              <a:rPr lang="it-IT" altLang="it-IT" sz="1600" dirty="0">
                <a:solidFill>
                  <a:schemeClr val="accent2">
                    <a:lumMod val="75000"/>
                  </a:schemeClr>
                </a:solidFill>
              </a:rPr>
              <a:t>     </a:t>
            </a:r>
            <a:r>
              <a:rPr lang="it-IT" altLang="it-IT" sz="1600" dirty="0" err="1">
                <a:solidFill>
                  <a:schemeClr val="accent2">
                    <a:lumMod val="75000"/>
                  </a:schemeClr>
                </a:solidFill>
              </a:rPr>
              <a:t>Surg</a:t>
            </a:r>
            <a:r>
              <a:rPr lang="it-IT" altLang="it-IT" sz="1600" dirty="0">
                <a:solidFill>
                  <a:schemeClr val="accent2">
                    <a:lumMod val="75000"/>
                  </a:schemeClr>
                </a:solidFill>
              </a:rPr>
              <a:t> Obes </a:t>
            </a:r>
            <a:r>
              <a:rPr lang="it-IT" altLang="it-IT" sz="1600" dirty="0" err="1">
                <a:solidFill>
                  <a:schemeClr val="accent2">
                    <a:lumMod val="75000"/>
                  </a:schemeClr>
                </a:solidFill>
              </a:rPr>
              <a:t>Relat</a:t>
            </a:r>
            <a:r>
              <a:rPr lang="it-IT" altLang="it-IT" sz="1600" dirty="0">
                <a:solidFill>
                  <a:schemeClr val="accent2">
                    <a:lumMod val="75000"/>
                  </a:schemeClr>
                </a:solidFill>
              </a:rPr>
              <a:t> </a:t>
            </a:r>
            <a:r>
              <a:rPr lang="it-IT" altLang="it-IT" sz="1600" dirty="0" err="1">
                <a:solidFill>
                  <a:schemeClr val="accent2">
                    <a:lumMod val="75000"/>
                  </a:schemeClr>
                </a:solidFill>
              </a:rPr>
              <a:t>Dis</a:t>
            </a:r>
            <a:r>
              <a:rPr lang="it-IT" altLang="it-IT" sz="1600" dirty="0">
                <a:solidFill>
                  <a:schemeClr val="accent2">
                    <a:lumMod val="75000"/>
                  </a:schemeClr>
                </a:solidFill>
              </a:rPr>
              <a:t>. 2011 Mar-Apr;7(2):189-93. </a:t>
            </a:r>
            <a:r>
              <a:rPr lang="it-IT" altLang="it-IT" sz="1600" b="1" dirty="0">
                <a:solidFill>
                  <a:schemeClr val="accent2">
                    <a:lumMod val="75000"/>
                  </a:schemeClr>
                </a:solidFill>
              </a:rPr>
              <a:t>Long-</a:t>
            </a:r>
            <a:r>
              <a:rPr lang="it-IT" altLang="it-IT" sz="1600" b="1" dirty="0" err="1">
                <a:solidFill>
                  <a:schemeClr val="accent2">
                    <a:lumMod val="75000"/>
                  </a:schemeClr>
                </a:solidFill>
              </a:rPr>
              <a:t>term</a:t>
            </a:r>
            <a:r>
              <a:rPr lang="it-IT" altLang="it-IT" sz="1600" b="1" dirty="0">
                <a:solidFill>
                  <a:schemeClr val="accent2">
                    <a:lumMod val="75000"/>
                  </a:schemeClr>
                </a:solidFill>
              </a:rPr>
              <a:t> </a:t>
            </a:r>
            <a:r>
              <a:rPr lang="it-IT" altLang="it-IT" sz="1600" b="1" dirty="0" err="1">
                <a:solidFill>
                  <a:schemeClr val="accent2">
                    <a:lumMod val="75000"/>
                  </a:schemeClr>
                </a:solidFill>
              </a:rPr>
              <a:t>results</a:t>
            </a:r>
            <a:r>
              <a:rPr lang="it-IT" altLang="it-IT" sz="1600" b="1" dirty="0">
                <a:solidFill>
                  <a:schemeClr val="accent2">
                    <a:lumMod val="75000"/>
                  </a:schemeClr>
                </a:solidFill>
              </a:rPr>
              <a:t> of </a:t>
            </a:r>
            <a:r>
              <a:rPr lang="it-IT" altLang="it-IT" sz="1600" b="1" dirty="0" err="1">
                <a:solidFill>
                  <a:schemeClr val="accent2">
                    <a:lumMod val="75000"/>
                  </a:schemeClr>
                </a:solidFill>
              </a:rPr>
              <a:t>malabsorptive</a:t>
            </a:r>
            <a:r>
              <a:rPr lang="it-IT" altLang="it-IT" sz="1600" b="1" dirty="0">
                <a:solidFill>
                  <a:schemeClr val="accent2">
                    <a:lumMod val="75000"/>
                  </a:schemeClr>
                </a:solidFill>
              </a:rPr>
              <a:t> </a:t>
            </a:r>
            <a:r>
              <a:rPr lang="it-IT" altLang="it-IT" sz="1600" b="1" dirty="0" err="1">
                <a:solidFill>
                  <a:schemeClr val="accent2">
                    <a:lumMod val="75000"/>
                  </a:schemeClr>
                </a:solidFill>
              </a:rPr>
              <a:t>distal</a:t>
            </a:r>
            <a:r>
              <a:rPr lang="it-IT" altLang="it-IT" sz="1600" b="1" dirty="0">
                <a:solidFill>
                  <a:schemeClr val="accent2">
                    <a:lumMod val="75000"/>
                  </a:schemeClr>
                </a:solidFill>
              </a:rPr>
              <a:t> Roux-en Y </a:t>
            </a:r>
            <a:r>
              <a:rPr lang="it-IT" altLang="it-IT" sz="1600" b="1" dirty="0" err="1">
                <a:solidFill>
                  <a:schemeClr val="accent2">
                    <a:lumMod val="75000"/>
                  </a:schemeClr>
                </a:solidFill>
              </a:rPr>
              <a:t>gastric</a:t>
            </a:r>
            <a:r>
              <a:rPr lang="it-IT" altLang="it-IT" sz="1600" b="1" dirty="0">
                <a:solidFill>
                  <a:schemeClr val="accent2">
                    <a:lumMod val="75000"/>
                  </a:schemeClr>
                </a:solidFill>
              </a:rPr>
              <a:t> bypass in </a:t>
            </a:r>
            <a:r>
              <a:rPr lang="it-IT" altLang="it-IT" sz="1600" b="1" dirty="0" err="1">
                <a:solidFill>
                  <a:schemeClr val="accent2">
                    <a:lumMod val="75000"/>
                  </a:schemeClr>
                </a:solidFill>
              </a:rPr>
              <a:t>superobese</a:t>
            </a:r>
            <a:r>
              <a:rPr lang="it-IT" altLang="it-IT" sz="1600" b="1" dirty="0">
                <a:solidFill>
                  <a:schemeClr val="accent2">
                    <a:lumMod val="75000"/>
                  </a:schemeClr>
                </a:solidFill>
              </a:rPr>
              <a:t> </a:t>
            </a:r>
            <a:r>
              <a:rPr lang="it-IT" altLang="it-IT" sz="1600" b="1" dirty="0" err="1">
                <a:solidFill>
                  <a:schemeClr val="accent2">
                    <a:lumMod val="75000"/>
                  </a:schemeClr>
                </a:solidFill>
              </a:rPr>
              <a:t>patients</a:t>
            </a:r>
            <a:r>
              <a:rPr lang="it-IT" altLang="it-IT" sz="1600" b="1" dirty="0">
                <a:solidFill>
                  <a:schemeClr val="accent2">
                    <a:lumMod val="75000"/>
                  </a:schemeClr>
                </a:solidFill>
              </a:rPr>
              <a:t>. </a:t>
            </a:r>
            <a:r>
              <a:rPr lang="it-IT" altLang="it-IT" sz="1600" dirty="0" err="1">
                <a:solidFill>
                  <a:schemeClr val="accent2">
                    <a:lumMod val="75000"/>
                  </a:schemeClr>
                </a:solidFill>
              </a:rPr>
              <a:t>Kellum</a:t>
            </a:r>
            <a:r>
              <a:rPr lang="it-IT" altLang="it-IT" sz="1600" dirty="0">
                <a:solidFill>
                  <a:schemeClr val="accent2">
                    <a:lumMod val="75000"/>
                  </a:schemeClr>
                </a:solidFill>
              </a:rPr>
              <a:t> JM</a:t>
            </a:r>
            <a:r>
              <a:rPr lang="it-IT" altLang="it-IT" sz="1600" baseline="30000" dirty="0">
                <a:solidFill>
                  <a:schemeClr val="accent2">
                    <a:lumMod val="75000"/>
                  </a:schemeClr>
                </a:solidFill>
              </a:rPr>
              <a:t>1</a:t>
            </a:r>
            <a:r>
              <a:rPr lang="it-IT" altLang="it-IT" sz="1600" dirty="0">
                <a:solidFill>
                  <a:schemeClr val="accent2">
                    <a:lumMod val="75000"/>
                  </a:schemeClr>
                </a:solidFill>
              </a:rPr>
              <a:t>, </a:t>
            </a:r>
            <a:r>
              <a:rPr lang="it-IT" altLang="it-IT" sz="1600" dirty="0" err="1">
                <a:solidFill>
                  <a:schemeClr val="accent2">
                    <a:lumMod val="75000"/>
                  </a:schemeClr>
                </a:solidFill>
              </a:rPr>
              <a:t>Chikunguwo</a:t>
            </a:r>
            <a:r>
              <a:rPr lang="it-IT" altLang="it-IT" sz="1600" dirty="0">
                <a:solidFill>
                  <a:schemeClr val="accent2">
                    <a:lumMod val="75000"/>
                  </a:schemeClr>
                </a:solidFill>
              </a:rPr>
              <a:t> SM, Maher JW, Wolfe LG, </a:t>
            </a:r>
            <a:r>
              <a:rPr lang="it-IT" altLang="it-IT" sz="1600" dirty="0" err="1">
                <a:solidFill>
                  <a:schemeClr val="accent2">
                    <a:lumMod val="75000"/>
                  </a:schemeClr>
                </a:solidFill>
              </a:rPr>
              <a:t>Sugerman</a:t>
            </a:r>
            <a:r>
              <a:rPr lang="it-IT" altLang="it-IT" sz="1600" dirty="0">
                <a:solidFill>
                  <a:schemeClr val="accent2">
                    <a:lumMod val="75000"/>
                  </a:schemeClr>
                </a:solidFill>
              </a:rPr>
              <a:t> HJ.</a:t>
            </a:r>
          </a:p>
        </p:txBody>
      </p:sp>
      <p:sp>
        <p:nvSpPr>
          <p:cNvPr id="34819" name="TextBox 3"/>
          <p:cNvSpPr txBox="1">
            <a:spLocks noChangeArrowheads="1"/>
          </p:cNvSpPr>
          <p:nvPr/>
        </p:nvSpPr>
        <p:spPr bwMode="auto">
          <a:xfrm>
            <a:off x="2351088" y="1652280"/>
            <a:ext cx="7848600" cy="1466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it-IT" sz="1600" b="1" dirty="0">
                <a:solidFill>
                  <a:schemeClr val="accent2">
                    <a:lumMod val="75000"/>
                  </a:schemeClr>
                </a:solidFill>
              </a:rPr>
              <a:t>CONCLUSION: </a:t>
            </a:r>
          </a:p>
          <a:p>
            <a:r>
              <a:rPr lang="en-US" altLang="it-IT" sz="1600" dirty="0">
                <a:solidFill>
                  <a:schemeClr val="accent2">
                    <a:lumMod val="75000"/>
                  </a:schemeClr>
                </a:solidFill>
              </a:rPr>
              <a:t>Although D-RYGB afforded superior long-term weight loss, it caused protein-calorie malnutrition requiring frequent revision. The </a:t>
            </a:r>
            <a:r>
              <a:rPr lang="en-US" altLang="it-IT" sz="1600" dirty="0" err="1">
                <a:solidFill>
                  <a:schemeClr val="accent2">
                    <a:lumMod val="75000"/>
                  </a:schemeClr>
                </a:solidFill>
              </a:rPr>
              <a:t>nonrevised</a:t>
            </a:r>
            <a:r>
              <a:rPr lang="en-US" altLang="it-IT" sz="1600" dirty="0">
                <a:solidFill>
                  <a:schemeClr val="accent2">
                    <a:lumMod val="75000"/>
                  </a:schemeClr>
                </a:solidFill>
              </a:rPr>
              <a:t> patients had frequent severe metabolic derangements. Thus, D-RYGB </a:t>
            </a:r>
            <a:r>
              <a:rPr lang="en-US" altLang="it-IT" sz="1600" u="sng" dirty="0">
                <a:solidFill>
                  <a:schemeClr val="accent2">
                    <a:lumMod val="75000"/>
                  </a:schemeClr>
                </a:solidFill>
              </a:rPr>
              <a:t>should not be </a:t>
            </a:r>
            <a:r>
              <a:rPr lang="en-US" altLang="it-IT" sz="1600" dirty="0">
                <a:solidFill>
                  <a:schemeClr val="accent2">
                    <a:lumMod val="75000"/>
                  </a:schemeClr>
                </a:solidFill>
              </a:rPr>
              <a:t>the primary operation for morbid or </a:t>
            </a:r>
            <a:r>
              <a:rPr lang="en-US" altLang="it-IT" sz="1600" dirty="0" err="1">
                <a:solidFill>
                  <a:schemeClr val="accent2">
                    <a:lumMod val="75000"/>
                  </a:schemeClr>
                </a:solidFill>
              </a:rPr>
              <a:t>superobese</a:t>
            </a:r>
            <a:r>
              <a:rPr lang="en-US" altLang="it-IT" sz="1600" dirty="0">
                <a:solidFill>
                  <a:schemeClr val="accent2">
                    <a:lumMod val="75000"/>
                  </a:schemeClr>
                </a:solidFill>
              </a:rPr>
              <a:t> patients.</a:t>
            </a:r>
          </a:p>
          <a:p>
            <a:endParaRPr lang="it-IT" altLang="it-IT" sz="1600" dirty="0">
              <a:solidFill>
                <a:schemeClr val="accent2">
                  <a:lumMod val="75000"/>
                </a:schemeClr>
              </a:solidFill>
            </a:endParaRPr>
          </a:p>
        </p:txBody>
      </p:sp>
      <p:sp>
        <p:nvSpPr>
          <p:cNvPr id="34820" name="TextBox 4"/>
          <p:cNvSpPr txBox="1">
            <a:spLocks noChangeArrowheads="1"/>
          </p:cNvSpPr>
          <p:nvPr/>
        </p:nvSpPr>
        <p:spPr bwMode="auto">
          <a:xfrm>
            <a:off x="2268537" y="3404445"/>
            <a:ext cx="856932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it-IT" altLang="it-IT" sz="1400" dirty="0">
                <a:solidFill>
                  <a:schemeClr val="accent2">
                    <a:lumMod val="75000"/>
                  </a:schemeClr>
                </a:solidFill>
              </a:rPr>
              <a:t>Obes </a:t>
            </a:r>
            <a:r>
              <a:rPr lang="it-IT" altLang="it-IT" sz="1400" dirty="0" err="1">
                <a:solidFill>
                  <a:schemeClr val="accent2">
                    <a:lumMod val="75000"/>
                  </a:schemeClr>
                </a:solidFill>
              </a:rPr>
              <a:t>Surg</a:t>
            </a:r>
            <a:r>
              <a:rPr lang="it-IT" altLang="it-IT" sz="1400" dirty="0">
                <a:solidFill>
                  <a:schemeClr val="accent2">
                    <a:lumMod val="75000"/>
                  </a:schemeClr>
                </a:solidFill>
              </a:rPr>
              <a:t>. 2012 Sep;22(9):1427-36. </a:t>
            </a:r>
          </a:p>
          <a:p>
            <a:r>
              <a:rPr lang="it-IT" altLang="it-IT" sz="1400" b="1" dirty="0">
                <a:solidFill>
                  <a:schemeClr val="accent2">
                    <a:lumMod val="75000"/>
                  </a:schemeClr>
                </a:solidFill>
              </a:rPr>
              <a:t>A </a:t>
            </a:r>
            <a:r>
              <a:rPr lang="it-IT" altLang="it-IT" sz="1400" b="1" dirty="0" err="1">
                <a:solidFill>
                  <a:schemeClr val="accent2">
                    <a:lumMod val="75000"/>
                  </a:schemeClr>
                </a:solidFill>
              </a:rPr>
              <a:t>novel</a:t>
            </a:r>
            <a:r>
              <a:rPr lang="it-IT" altLang="it-IT" sz="1400" b="1" dirty="0">
                <a:solidFill>
                  <a:schemeClr val="accent2">
                    <a:lumMod val="75000"/>
                  </a:schemeClr>
                </a:solidFill>
              </a:rPr>
              <a:t> </a:t>
            </a:r>
            <a:r>
              <a:rPr lang="it-IT" altLang="it-IT" sz="1400" b="1" dirty="0" err="1">
                <a:solidFill>
                  <a:schemeClr val="accent2">
                    <a:lumMod val="75000"/>
                  </a:schemeClr>
                </a:solidFill>
              </a:rPr>
              <a:t>distal</a:t>
            </a:r>
            <a:r>
              <a:rPr lang="it-IT" altLang="it-IT" sz="1400" b="1" dirty="0">
                <a:solidFill>
                  <a:schemeClr val="accent2">
                    <a:lumMod val="75000"/>
                  </a:schemeClr>
                </a:solidFill>
              </a:rPr>
              <a:t> </a:t>
            </a:r>
            <a:r>
              <a:rPr lang="it-IT" altLang="it-IT" sz="1400" b="1" dirty="0" err="1">
                <a:solidFill>
                  <a:schemeClr val="accent2">
                    <a:lumMod val="75000"/>
                  </a:schemeClr>
                </a:solidFill>
              </a:rPr>
              <a:t>very</a:t>
            </a:r>
            <a:r>
              <a:rPr lang="it-IT" altLang="it-IT" sz="1400" b="1" dirty="0">
                <a:solidFill>
                  <a:schemeClr val="accent2">
                    <a:lumMod val="75000"/>
                  </a:schemeClr>
                </a:solidFill>
              </a:rPr>
              <a:t> long Roux-en Y </a:t>
            </a:r>
            <a:r>
              <a:rPr lang="it-IT" altLang="it-IT" sz="1400" b="1" dirty="0" err="1">
                <a:solidFill>
                  <a:schemeClr val="accent2">
                    <a:lumMod val="75000"/>
                  </a:schemeClr>
                </a:solidFill>
              </a:rPr>
              <a:t>gastric</a:t>
            </a:r>
            <a:r>
              <a:rPr lang="it-IT" altLang="it-IT" sz="1400" b="1" dirty="0">
                <a:solidFill>
                  <a:schemeClr val="accent2">
                    <a:lumMod val="75000"/>
                  </a:schemeClr>
                </a:solidFill>
              </a:rPr>
              <a:t> bypass (DVLRYGB) </a:t>
            </a:r>
            <a:r>
              <a:rPr lang="it-IT" altLang="it-IT" sz="1400" b="1" dirty="0" err="1">
                <a:solidFill>
                  <a:schemeClr val="accent2">
                    <a:lumMod val="75000"/>
                  </a:schemeClr>
                </a:solidFill>
              </a:rPr>
              <a:t>as</a:t>
            </a:r>
            <a:r>
              <a:rPr lang="it-IT" altLang="it-IT" sz="1400" b="1" dirty="0">
                <a:solidFill>
                  <a:schemeClr val="accent2">
                    <a:lumMod val="75000"/>
                  </a:schemeClr>
                </a:solidFill>
              </a:rPr>
              <a:t> a </a:t>
            </a:r>
            <a:r>
              <a:rPr lang="it-IT" altLang="it-IT" sz="1400" b="1" dirty="0" err="1">
                <a:solidFill>
                  <a:schemeClr val="accent2">
                    <a:lumMod val="75000"/>
                  </a:schemeClr>
                </a:solidFill>
              </a:rPr>
              <a:t>primary</a:t>
            </a:r>
            <a:r>
              <a:rPr lang="it-IT" altLang="it-IT" sz="1400" b="1" dirty="0">
                <a:solidFill>
                  <a:schemeClr val="accent2">
                    <a:lumMod val="75000"/>
                  </a:schemeClr>
                </a:solidFill>
              </a:rPr>
              <a:t> </a:t>
            </a:r>
            <a:r>
              <a:rPr lang="it-IT" altLang="it-IT" sz="1400" b="1" dirty="0" err="1">
                <a:solidFill>
                  <a:schemeClr val="accent2">
                    <a:lumMod val="75000"/>
                  </a:schemeClr>
                </a:solidFill>
              </a:rPr>
              <a:t>bariatric</a:t>
            </a:r>
            <a:r>
              <a:rPr lang="it-IT" altLang="it-IT" sz="1400" b="1" dirty="0">
                <a:solidFill>
                  <a:schemeClr val="accent2">
                    <a:lumMod val="75000"/>
                  </a:schemeClr>
                </a:solidFill>
              </a:rPr>
              <a:t> procedure--</a:t>
            </a:r>
            <a:r>
              <a:rPr lang="it-IT" altLang="it-IT" sz="1400" b="1" dirty="0" err="1">
                <a:solidFill>
                  <a:schemeClr val="accent2">
                    <a:lumMod val="75000"/>
                  </a:schemeClr>
                </a:solidFill>
              </a:rPr>
              <a:t>complication</a:t>
            </a:r>
            <a:r>
              <a:rPr lang="it-IT" altLang="it-IT" sz="1400" b="1" dirty="0">
                <a:solidFill>
                  <a:schemeClr val="accent2">
                    <a:lumMod val="75000"/>
                  </a:schemeClr>
                </a:solidFill>
              </a:rPr>
              <a:t> </a:t>
            </a:r>
            <a:r>
              <a:rPr lang="it-IT" altLang="it-IT" sz="1400" b="1" dirty="0" err="1">
                <a:solidFill>
                  <a:schemeClr val="accent2">
                    <a:lumMod val="75000"/>
                  </a:schemeClr>
                </a:solidFill>
              </a:rPr>
              <a:t>rates</a:t>
            </a:r>
            <a:r>
              <a:rPr lang="it-IT" altLang="it-IT" sz="1400" b="1" dirty="0">
                <a:solidFill>
                  <a:schemeClr val="accent2">
                    <a:lumMod val="75000"/>
                  </a:schemeClr>
                </a:solidFill>
              </a:rPr>
              <a:t>, </a:t>
            </a:r>
            <a:r>
              <a:rPr lang="it-IT" altLang="it-IT" sz="1400" b="1" dirty="0" err="1">
                <a:solidFill>
                  <a:schemeClr val="accent2">
                    <a:lumMod val="75000"/>
                  </a:schemeClr>
                </a:solidFill>
              </a:rPr>
              <a:t>weight</a:t>
            </a:r>
            <a:r>
              <a:rPr lang="it-IT" altLang="it-IT" sz="1400" b="1" dirty="0">
                <a:solidFill>
                  <a:schemeClr val="accent2">
                    <a:lumMod val="75000"/>
                  </a:schemeClr>
                </a:solidFill>
              </a:rPr>
              <a:t> </a:t>
            </a:r>
            <a:r>
              <a:rPr lang="it-IT" altLang="it-IT" sz="1400" b="1" dirty="0" err="1">
                <a:solidFill>
                  <a:schemeClr val="accent2">
                    <a:lumMod val="75000"/>
                  </a:schemeClr>
                </a:solidFill>
              </a:rPr>
              <a:t>loss</a:t>
            </a:r>
            <a:r>
              <a:rPr lang="it-IT" altLang="it-IT" sz="1400" b="1" dirty="0">
                <a:solidFill>
                  <a:schemeClr val="accent2">
                    <a:lumMod val="75000"/>
                  </a:schemeClr>
                </a:solidFill>
              </a:rPr>
              <a:t>, and </a:t>
            </a:r>
            <a:r>
              <a:rPr lang="it-IT" altLang="it-IT" sz="1400" b="1" dirty="0" err="1">
                <a:solidFill>
                  <a:schemeClr val="accent2">
                    <a:lumMod val="75000"/>
                  </a:schemeClr>
                </a:solidFill>
              </a:rPr>
              <a:t>nutritional</a:t>
            </a:r>
            <a:r>
              <a:rPr lang="it-IT" altLang="it-IT" sz="1400" b="1" dirty="0">
                <a:solidFill>
                  <a:schemeClr val="accent2">
                    <a:lumMod val="75000"/>
                  </a:schemeClr>
                </a:solidFill>
              </a:rPr>
              <a:t>/</a:t>
            </a:r>
            <a:r>
              <a:rPr lang="it-IT" altLang="it-IT" sz="1400" b="1" dirty="0" err="1">
                <a:solidFill>
                  <a:schemeClr val="accent2">
                    <a:lumMod val="75000"/>
                  </a:schemeClr>
                </a:solidFill>
              </a:rPr>
              <a:t>metabolic</a:t>
            </a:r>
            <a:r>
              <a:rPr lang="it-IT" altLang="it-IT" sz="1400" b="1" dirty="0">
                <a:solidFill>
                  <a:schemeClr val="accent2">
                    <a:lumMod val="75000"/>
                  </a:schemeClr>
                </a:solidFill>
              </a:rPr>
              <a:t> </a:t>
            </a:r>
            <a:r>
              <a:rPr lang="it-IT" altLang="it-IT" sz="1400" b="1" dirty="0" err="1">
                <a:solidFill>
                  <a:schemeClr val="accent2">
                    <a:lumMod val="75000"/>
                  </a:schemeClr>
                </a:solidFill>
              </a:rPr>
              <a:t>changes</a:t>
            </a:r>
            <a:r>
              <a:rPr lang="it-IT" altLang="it-IT" sz="1400" b="1" dirty="0">
                <a:solidFill>
                  <a:schemeClr val="accent2">
                    <a:lumMod val="75000"/>
                  </a:schemeClr>
                </a:solidFill>
              </a:rPr>
              <a:t> in the first </a:t>
            </a:r>
            <a:r>
              <a:rPr lang="it-IT" altLang="it-IT" b="1" dirty="0">
                <a:solidFill>
                  <a:schemeClr val="accent2">
                    <a:lumMod val="75000"/>
                  </a:schemeClr>
                </a:solidFill>
              </a:rPr>
              <a:t>355</a:t>
            </a:r>
            <a:r>
              <a:rPr lang="it-IT" altLang="it-IT" sz="1400" b="1" dirty="0">
                <a:solidFill>
                  <a:schemeClr val="accent2">
                    <a:lumMod val="75000"/>
                  </a:schemeClr>
                </a:solidFill>
              </a:rPr>
              <a:t> </a:t>
            </a:r>
            <a:r>
              <a:rPr lang="it-IT" altLang="it-IT" sz="1400" b="1" dirty="0" err="1">
                <a:solidFill>
                  <a:schemeClr val="accent2">
                    <a:lumMod val="75000"/>
                  </a:schemeClr>
                </a:solidFill>
              </a:rPr>
              <a:t>patients</a:t>
            </a:r>
            <a:r>
              <a:rPr lang="it-IT" altLang="it-IT" sz="1400" b="1" dirty="0">
                <a:solidFill>
                  <a:schemeClr val="accent2">
                    <a:lumMod val="75000"/>
                  </a:schemeClr>
                </a:solidFill>
              </a:rPr>
              <a:t>.</a:t>
            </a:r>
          </a:p>
          <a:p>
            <a:r>
              <a:rPr lang="it-IT" altLang="it-IT" sz="1400" dirty="0">
                <a:solidFill>
                  <a:schemeClr val="accent2">
                    <a:lumMod val="75000"/>
                  </a:schemeClr>
                </a:solidFill>
              </a:rPr>
              <a:t>Thurnheer M</a:t>
            </a:r>
            <a:r>
              <a:rPr lang="it-IT" altLang="it-IT" sz="1400" baseline="30000" dirty="0">
                <a:solidFill>
                  <a:schemeClr val="accent2">
                    <a:lumMod val="75000"/>
                  </a:schemeClr>
                </a:solidFill>
              </a:rPr>
              <a:t>1</a:t>
            </a:r>
            <a:r>
              <a:rPr lang="it-IT" altLang="it-IT" sz="1400" dirty="0">
                <a:solidFill>
                  <a:schemeClr val="accent2">
                    <a:lumMod val="75000"/>
                  </a:schemeClr>
                </a:solidFill>
              </a:rPr>
              <a:t>, </a:t>
            </a:r>
            <a:r>
              <a:rPr lang="it-IT" altLang="it-IT" sz="1400" dirty="0" err="1">
                <a:solidFill>
                  <a:schemeClr val="accent2">
                    <a:lumMod val="75000"/>
                  </a:schemeClr>
                </a:solidFill>
              </a:rPr>
              <a:t>Bisang</a:t>
            </a:r>
            <a:r>
              <a:rPr lang="it-IT" altLang="it-IT" sz="1400" dirty="0">
                <a:solidFill>
                  <a:schemeClr val="accent2">
                    <a:lumMod val="75000"/>
                  </a:schemeClr>
                </a:solidFill>
              </a:rPr>
              <a:t> P, Ernst B, </a:t>
            </a:r>
            <a:r>
              <a:rPr lang="it-IT" altLang="it-IT" sz="1400" dirty="0" err="1">
                <a:solidFill>
                  <a:schemeClr val="accent2">
                    <a:lumMod val="75000"/>
                  </a:schemeClr>
                </a:solidFill>
              </a:rPr>
              <a:t>Schultes</a:t>
            </a:r>
            <a:r>
              <a:rPr lang="it-IT" altLang="it-IT" sz="1400" dirty="0">
                <a:solidFill>
                  <a:schemeClr val="accent2">
                    <a:lumMod val="75000"/>
                  </a:schemeClr>
                </a:solidFill>
              </a:rPr>
              <a:t> B.</a:t>
            </a:r>
          </a:p>
          <a:p>
            <a:endParaRPr lang="en-US" altLang="it-IT" sz="1400" dirty="0">
              <a:solidFill>
                <a:schemeClr val="accent2">
                  <a:lumMod val="75000"/>
                </a:schemeClr>
              </a:solidFill>
            </a:endParaRPr>
          </a:p>
          <a:p>
            <a:r>
              <a:rPr lang="en-US" altLang="it-IT" sz="1400" dirty="0">
                <a:solidFill>
                  <a:srgbClr val="FF0000"/>
                </a:solidFill>
              </a:rPr>
              <a:t>Common channel 76 </a:t>
            </a:r>
            <a:r>
              <a:rPr lang="en-US" altLang="it-IT" sz="1400" dirty="0">
                <a:solidFill>
                  <a:schemeClr val="accent2">
                    <a:lumMod val="75000"/>
                  </a:schemeClr>
                </a:solidFill>
              </a:rPr>
              <a:t>± 7 cm, </a:t>
            </a:r>
            <a:r>
              <a:rPr lang="en-US" altLang="it-IT" sz="1400" dirty="0" err="1">
                <a:solidFill>
                  <a:schemeClr val="accent2">
                    <a:lumMod val="75000"/>
                  </a:schemeClr>
                </a:solidFill>
              </a:rPr>
              <a:t>biliopancreatic</a:t>
            </a:r>
            <a:r>
              <a:rPr lang="en-US" altLang="it-IT" sz="1400" dirty="0">
                <a:solidFill>
                  <a:schemeClr val="accent2">
                    <a:lumMod val="75000"/>
                  </a:schemeClr>
                </a:solidFill>
              </a:rPr>
              <a:t> limb 79 ± 14 cm, and alimentary (Roux) limb 604 ± 99 cm.</a:t>
            </a:r>
            <a:endParaRPr lang="it-IT" altLang="it-IT" sz="1400" dirty="0">
              <a:solidFill>
                <a:schemeClr val="accent2">
                  <a:lumMod val="75000"/>
                </a:schemeClr>
              </a:solidFill>
            </a:endParaRPr>
          </a:p>
          <a:p>
            <a:endParaRPr lang="it-IT" altLang="it-IT" sz="1400" dirty="0">
              <a:solidFill>
                <a:schemeClr val="accent2">
                  <a:lumMod val="75000"/>
                </a:schemeClr>
              </a:solidFill>
            </a:endParaRPr>
          </a:p>
        </p:txBody>
      </p:sp>
      <p:sp>
        <p:nvSpPr>
          <p:cNvPr id="34821" name="TextBox 5"/>
          <p:cNvSpPr txBox="1">
            <a:spLocks noChangeArrowheads="1"/>
          </p:cNvSpPr>
          <p:nvPr/>
        </p:nvSpPr>
        <p:spPr bwMode="auto">
          <a:xfrm>
            <a:off x="140494" y="1853781"/>
            <a:ext cx="2005012" cy="60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it-IT" altLang="it-IT" sz="3600" dirty="0">
                <a:solidFill>
                  <a:srgbClr val="FF0000"/>
                </a:solidFill>
              </a:rPr>
              <a:t>Negative</a:t>
            </a:r>
          </a:p>
        </p:txBody>
      </p:sp>
      <p:sp>
        <p:nvSpPr>
          <p:cNvPr id="7" name="TextBox 6"/>
          <p:cNvSpPr txBox="1"/>
          <p:nvPr/>
        </p:nvSpPr>
        <p:spPr>
          <a:xfrm>
            <a:off x="2268537" y="5083718"/>
            <a:ext cx="8280400" cy="865237"/>
          </a:xfrm>
          <a:prstGeom prst="rect">
            <a:avLst/>
          </a:prstGeom>
          <a:solidFill>
            <a:schemeClr val="accent1">
              <a:lumMod val="50000"/>
            </a:schemeClr>
          </a:solidFill>
        </p:spPr>
        <p:txBody>
          <a:bodyPr wrap="square">
            <a:spAutoFit/>
          </a:bodyPr>
          <a:lstStyle/>
          <a:p>
            <a:pPr>
              <a:defRPr/>
            </a:pPr>
            <a:r>
              <a:rPr lang="en-US" dirty="0">
                <a:solidFill>
                  <a:schemeClr val="bg1"/>
                </a:solidFill>
                <a:latin typeface="Arial" charset="0"/>
                <a:ea typeface="MS PGothic" pitchFamily="34" charset="-128"/>
              </a:rPr>
              <a:t>Data indicate that our DVLRYGB leads to excellent weight loss results. Furthermore, within the setting of a structured multidisciplinary follow-up program, </a:t>
            </a:r>
            <a:r>
              <a:rPr lang="en-US" dirty="0">
                <a:solidFill>
                  <a:srgbClr val="FFFF00"/>
                </a:solidFill>
                <a:latin typeface="Arial" charset="0"/>
                <a:ea typeface="MS PGothic" pitchFamily="34" charset="-128"/>
              </a:rPr>
              <a:t>the incidence of severe malnutrition states was relatively low</a:t>
            </a:r>
            <a:r>
              <a:rPr lang="en-US" dirty="0">
                <a:solidFill>
                  <a:schemeClr val="bg1"/>
                </a:solidFill>
                <a:latin typeface="Arial" charset="0"/>
                <a:ea typeface="MS PGothic" pitchFamily="34" charset="-128"/>
              </a:rPr>
              <a:t>.</a:t>
            </a:r>
            <a:endParaRPr lang="it-IT" dirty="0">
              <a:solidFill>
                <a:schemeClr val="bg1"/>
              </a:solidFill>
              <a:latin typeface="Arial" charset="0"/>
              <a:ea typeface="MS PGothic" pitchFamily="34" charset="-128"/>
            </a:endParaRPr>
          </a:p>
        </p:txBody>
      </p:sp>
      <p:sp>
        <p:nvSpPr>
          <p:cNvPr id="34823" name="TextBox 7"/>
          <p:cNvSpPr txBox="1">
            <a:spLocks noChangeArrowheads="1"/>
          </p:cNvSpPr>
          <p:nvPr/>
        </p:nvSpPr>
        <p:spPr bwMode="auto">
          <a:xfrm>
            <a:off x="242887" y="5066438"/>
            <a:ext cx="1800225" cy="60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it-IT" altLang="it-IT" sz="3600" dirty="0">
                <a:solidFill>
                  <a:srgbClr val="00B050"/>
                </a:solidFill>
              </a:rPr>
              <a:t>Positive</a:t>
            </a:r>
          </a:p>
        </p:txBody>
      </p:sp>
      <p:sp>
        <p:nvSpPr>
          <p:cNvPr id="2" name="Title 1">
            <a:extLst>
              <a:ext uri="{FF2B5EF4-FFF2-40B4-BE49-F238E27FC236}">
                <a16:creationId xmlns:a16="http://schemas.microsoft.com/office/drawing/2014/main" id="{DDCC77BD-C674-0C4D-064F-4A1BF41D7474}"/>
              </a:ext>
            </a:extLst>
          </p:cNvPr>
          <p:cNvSpPr txBox="1">
            <a:spLocks/>
          </p:cNvSpPr>
          <p:nvPr/>
        </p:nvSpPr>
        <p:spPr>
          <a:xfrm>
            <a:off x="324553" y="89601"/>
            <a:ext cx="6554712" cy="63658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r>
              <a:rPr lang="it-IT" altLang="it-IT" sz="3200" b="0" dirty="0" err="1">
                <a:solidFill>
                  <a:srgbClr val="002060"/>
                </a:solidFill>
                <a:ea typeface="Host Grotesk Medium"/>
              </a:rPr>
              <a:t>Contradictory</a:t>
            </a:r>
            <a:r>
              <a:rPr lang="it-IT" altLang="it-IT" sz="3200" b="0" dirty="0">
                <a:solidFill>
                  <a:srgbClr val="002060"/>
                </a:solidFill>
                <a:ea typeface="Host Grotesk Medium"/>
              </a:rPr>
              <a:t> </a:t>
            </a:r>
            <a:r>
              <a:rPr lang="it-IT" altLang="it-IT" sz="3200" b="0" dirty="0" err="1">
                <a:solidFill>
                  <a:srgbClr val="002060"/>
                </a:solidFill>
                <a:ea typeface="Host Grotesk Medium"/>
              </a:rPr>
              <a:t>results</a:t>
            </a:r>
            <a:endParaRPr lang="it-IT" altLang="it-IT" sz="3200" b="0" dirty="0">
              <a:solidFill>
                <a:srgbClr val="002060"/>
              </a:solidFill>
              <a:ea typeface="Host Grotesk Medium"/>
            </a:endParaRPr>
          </a:p>
        </p:txBody>
      </p:sp>
    </p:spTree>
    <p:extLst>
      <p:ext uri="{BB962C8B-B14F-4D97-AF65-F5344CB8AC3E}">
        <p14:creationId xmlns:p14="http://schemas.microsoft.com/office/powerpoint/2010/main" val="2170408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74625"/>
            <a:ext cx="6519863" cy="3354388"/>
          </a:xfrm>
        </p:spPr>
      </p:pic>
      <p:sp>
        <p:nvSpPr>
          <p:cNvPr id="3" name="CasellaDiTesto 2"/>
          <p:cNvSpPr txBox="1"/>
          <p:nvPr/>
        </p:nvSpPr>
        <p:spPr>
          <a:xfrm>
            <a:off x="7348300" y="0"/>
            <a:ext cx="4379003" cy="4062651"/>
          </a:xfrm>
          <a:prstGeom prst="rect">
            <a:avLst/>
          </a:prstGeom>
          <a:noFill/>
        </p:spPr>
        <p:txBody>
          <a:bodyPr wrap="square" rtlCol="0">
            <a:spAutoFit/>
          </a:bodyPr>
          <a:lstStyle/>
          <a:p>
            <a:r>
              <a:rPr lang="en-US" sz="2400" dirty="0"/>
              <a:t>96pts</a:t>
            </a:r>
          </a:p>
          <a:p>
            <a:endParaRPr lang="en-US" dirty="0"/>
          </a:p>
          <a:p>
            <a:pPr algn="ctr"/>
            <a:r>
              <a:rPr lang="en-US" sz="2400" dirty="0">
                <a:solidFill>
                  <a:srgbClr val="FF0000"/>
                </a:solidFill>
              </a:rPr>
              <a:t>TALL of 400 to 450cm</a:t>
            </a:r>
          </a:p>
          <a:p>
            <a:pPr algn="ctr"/>
            <a:r>
              <a:rPr lang="en-US" sz="2400" dirty="0">
                <a:solidFill>
                  <a:srgbClr val="FF0000"/>
                </a:solidFill>
              </a:rPr>
              <a:t>lower incidence of nutritional issues</a:t>
            </a:r>
            <a:r>
              <a:rPr lang="en-US" dirty="0"/>
              <a:t>,</a:t>
            </a:r>
          </a:p>
          <a:p>
            <a:endParaRPr lang="en-US" dirty="0"/>
          </a:p>
          <a:p>
            <a:r>
              <a:rPr lang="en-US" dirty="0"/>
              <a:t>Conversion of proximal RYGB to distal RYGB results in substantial improvement in weight loss and resolution of co-morbidities at 3 years  but the effect on calcium, parathyroid hormone, and the fat soluble vitamins A and D is still a major concern</a:t>
            </a:r>
          </a:p>
          <a:p>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49" y="3673899"/>
            <a:ext cx="9401175" cy="2439822"/>
          </a:xfrm>
          <a:prstGeom prst="rect">
            <a:avLst/>
          </a:prstGeom>
        </p:spPr>
      </p:pic>
      <p:sp>
        <p:nvSpPr>
          <p:cNvPr id="6" name="Rettangolo 5"/>
          <p:cNvSpPr/>
          <p:nvPr/>
        </p:nvSpPr>
        <p:spPr>
          <a:xfrm>
            <a:off x="4855335" y="5613051"/>
            <a:ext cx="2228045" cy="244699"/>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6808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64" name="Google Shape;464;p11" descr="Immagine che contiene testo, schermata, Carattere, numero&#10;&#10;Descrizione generata automaticamente"/>
          <p:cNvPicPr preferRelativeResize="0"/>
          <p:nvPr/>
        </p:nvPicPr>
        <p:blipFill rotWithShape="1">
          <a:blip r:embed="rId3">
            <a:alphaModFix/>
          </a:blip>
          <a:srcRect/>
          <a:stretch/>
        </p:blipFill>
        <p:spPr>
          <a:xfrm>
            <a:off x="5663953" y="45712"/>
            <a:ext cx="6528048" cy="2266515"/>
          </a:xfrm>
          <a:prstGeom prst="rect">
            <a:avLst/>
          </a:prstGeom>
          <a:noFill/>
          <a:ln>
            <a:noFill/>
          </a:ln>
        </p:spPr>
      </p:pic>
      <p:sp>
        <p:nvSpPr>
          <p:cNvPr id="465" name="Google Shape;465;p11"/>
          <p:cNvSpPr txBox="1"/>
          <p:nvPr/>
        </p:nvSpPr>
        <p:spPr>
          <a:xfrm>
            <a:off x="297212" y="5384365"/>
            <a:ext cx="10432240" cy="76595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600"/>
              <a:buFont typeface="Arial"/>
              <a:buChar char="•"/>
            </a:pPr>
            <a:r>
              <a:rPr lang="it-IT" sz="3600" b="0" i="0" u="none" strike="noStrike" cap="none" dirty="0">
                <a:solidFill>
                  <a:srgbClr val="FFC000"/>
                </a:solidFill>
                <a:latin typeface="Calibri"/>
                <a:ea typeface="Calibri"/>
                <a:cs typeface="Calibri"/>
                <a:sym typeface="Calibri"/>
              </a:rPr>
              <a:t>At </a:t>
            </a:r>
            <a:r>
              <a:rPr lang="it-IT" sz="3600" b="0" i="0" u="none" strike="noStrike" cap="none" dirty="0" err="1">
                <a:solidFill>
                  <a:srgbClr val="FFC000"/>
                </a:solidFill>
                <a:latin typeface="Calibri"/>
                <a:ea typeface="Calibri"/>
                <a:cs typeface="Calibri"/>
                <a:sym typeface="Calibri"/>
              </a:rPr>
              <a:t>least</a:t>
            </a:r>
            <a:r>
              <a:rPr lang="it-IT" sz="3600" b="0" i="0" u="none" strike="noStrike" cap="none" dirty="0">
                <a:solidFill>
                  <a:srgbClr val="FFC000"/>
                </a:solidFill>
                <a:latin typeface="Calibri"/>
                <a:ea typeface="Calibri"/>
                <a:cs typeface="Calibri"/>
                <a:sym typeface="Calibri"/>
              </a:rPr>
              <a:t> 200 cm </a:t>
            </a:r>
            <a:r>
              <a:rPr lang="it-IT" sz="3600" b="0" i="0" u="none" strike="noStrike" cap="none" dirty="0" err="1">
                <a:solidFill>
                  <a:srgbClr val="FFC000"/>
                </a:solidFill>
                <a:latin typeface="Calibri"/>
                <a:ea typeface="Calibri"/>
                <a:cs typeface="Calibri"/>
                <a:sym typeface="Calibri"/>
              </a:rPr>
              <a:t>of</a:t>
            </a:r>
            <a:r>
              <a:rPr lang="it-IT" sz="3600" b="0" i="0" u="none" strike="noStrike" cap="none" dirty="0">
                <a:solidFill>
                  <a:srgbClr val="FFC000"/>
                </a:solidFill>
                <a:latin typeface="Calibri"/>
                <a:ea typeface="Calibri"/>
                <a:cs typeface="Calibri"/>
                <a:sym typeface="Calibri"/>
              </a:rPr>
              <a:t> CC and 400 cm </a:t>
            </a:r>
            <a:r>
              <a:rPr lang="it-IT" sz="3600" b="0" i="0" u="none" strike="noStrike" cap="none" dirty="0" err="1">
                <a:solidFill>
                  <a:srgbClr val="FFC000"/>
                </a:solidFill>
                <a:latin typeface="Calibri"/>
                <a:ea typeface="Calibri"/>
                <a:cs typeface="Calibri"/>
                <a:sym typeface="Calibri"/>
              </a:rPr>
              <a:t>of</a:t>
            </a:r>
            <a:r>
              <a:rPr lang="it-IT" sz="3600" b="0" i="0" u="none" strike="noStrike" cap="none" dirty="0">
                <a:solidFill>
                  <a:srgbClr val="FFC000"/>
                </a:solidFill>
                <a:latin typeface="Calibri"/>
                <a:ea typeface="Calibri"/>
                <a:cs typeface="Calibri"/>
                <a:sym typeface="Calibri"/>
              </a:rPr>
              <a:t> TALL</a:t>
            </a:r>
            <a:endParaRPr dirty="0">
              <a:solidFill>
                <a:srgbClr val="FFC000"/>
              </a:solidFill>
            </a:endParaRPr>
          </a:p>
        </p:txBody>
      </p:sp>
      <p:sp>
        <p:nvSpPr>
          <p:cNvPr id="466" name="Google Shape;466;p11"/>
          <p:cNvSpPr txBox="1"/>
          <p:nvPr/>
        </p:nvSpPr>
        <p:spPr>
          <a:xfrm>
            <a:off x="315084" y="2355724"/>
            <a:ext cx="10961914" cy="468517"/>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600"/>
              <a:buFont typeface="Arial"/>
              <a:buChar char="•"/>
            </a:pPr>
            <a:r>
              <a:rPr lang="it-IT" sz="3200" b="1" i="0" u="sng" strike="noStrike" cap="none" dirty="0">
                <a:solidFill>
                  <a:schemeClr val="accent2">
                    <a:lumMod val="75000"/>
                  </a:schemeClr>
                </a:solidFill>
                <a:latin typeface="Calibri"/>
                <a:ea typeface="Calibri"/>
                <a:cs typeface="Calibri"/>
                <a:sym typeface="Calibri"/>
              </a:rPr>
              <a:t>BPL &gt; 200 cm</a:t>
            </a:r>
            <a:r>
              <a:rPr lang="it-IT" sz="3200" b="0" i="0" u="sng" strike="noStrike" cap="none" dirty="0">
                <a:solidFill>
                  <a:schemeClr val="accent2">
                    <a:lumMod val="75000"/>
                  </a:schemeClr>
                </a:solidFill>
                <a:latin typeface="Calibri"/>
                <a:ea typeface="Calibri"/>
                <a:cs typeface="Calibri"/>
                <a:sym typeface="Calibri"/>
              </a:rPr>
              <a:t> </a:t>
            </a:r>
            <a:r>
              <a:rPr lang="it-IT" sz="3200" b="0" i="0" u="none" strike="noStrike" cap="none" dirty="0">
                <a:solidFill>
                  <a:schemeClr val="accent2">
                    <a:lumMod val="75000"/>
                  </a:schemeClr>
                </a:solidFill>
                <a:latin typeface="Calibri"/>
                <a:ea typeface="Calibri"/>
                <a:cs typeface="Calibri"/>
                <a:sym typeface="Calibri"/>
              </a:rPr>
              <a:t>in a </a:t>
            </a:r>
            <a:r>
              <a:rPr lang="it-IT" sz="3200" b="0" i="0" u="none" strike="noStrike" cap="none" dirty="0" err="1">
                <a:solidFill>
                  <a:schemeClr val="accent2">
                    <a:lumMod val="75000"/>
                  </a:schemeClr>
                </a:solidFill>
                <a:latin typeface="Calibri"/>
                <a:ea typeface="Calibri"/>
                <a:cs typeface="Calibri"/>
                <a:sym typeface="Calibri"/>
              </a:rPr>
              <a:t>primary</a:t>
            </a:r>
            <a:r>
              <a:rPr lang="it-IT" sz="3200" b="0" i="0" u="none" strike="noStrike" cap="none" dirty="0">
                <a:solidFill>
                  <a:schemeClr val="accent2">
                    <a:lumMod val="75000"/>
                  </a:schemeClr>
                </a:solidFill>
                <a:latin typeface="Calibri"/>
                <a:ea typeface="Calibri"/>
                <a:cs typeface="Calibri"/>
                <a:sym typeface="Calibri"/>
              </a:rPr>
              <a:t> RYG: </a:t>
            </a:r>
            <a:r>
              <a:rPr lang="it-IT" sz="3200" b="0" i="0" u="none" strike="noStrike" cap="none" dirty="0" err="1">
                <a:solidFill>
                  <a:schemeClr val="accent2">
                    <a:lumMod val="75000"/>
                  </a:schemeClr>
                </a:solidFill>
                <a:latin typeface="Calibri"/>
                <a:ea typeface="Calibri"/>
                <a:cs typeface="Calibri"/>
                <a:sym typeface="Calibri"/>
              </a:rPr>
              <a:t>greater</a:t>
            </a:r>
            <a:r>
              <a:rPr lang="it-IT" sz="3200" b="0" i="0" u="none" strike="noStrike" cap="none" dirty="0">
                <a:solidFill>
                  <a:schemeClr val="accent2">
                    <a:lumMod val="75000"/>
                  </a:schemeClr>
                </a:solidFill>
                <a:latin typeface="Calibri"/>
                <a:ea typeface="Calibri"/>
                <a:cs typeface="Calibri"/>
                <a:sym typeface="Calibri"/>
              </a:rPr>
              <a:t> long-</a:t>
            </a:r>
            <a:r>
              <a:rPr lang="it-IT" sz="3200" b="0" i="0" u="none" strike="noStrike" cap="none" dirty="0" err="1">
                <a:solidFill>
                  <a:schemeClr val="accent2">
                    <a:lumMod val="75000"/>
                  </a:schemeClr>
                </a:solidFill>
                <a:latin typeface="Calibri"/>
                <a:ea typeface="Calibri"/>
                <a:cs typeface="Calibri"/>
                <a:sym typeface="Calibri"/>
              </a:rPr>
              <a:t>term</a:t>
            </a:r>
            <a:r>
              <a:rPr lang="it-IT" sz="3200" b="0" i="0" u="none" strike="noStrike" cap="none" dirty="0">
                <a:solidFill>
                  <a:schemeClr val="accent2">
                    <a:lumMod val="75000"/>
                  </a:schemeClr>
                </a:solidFill>
                <a:latin typeface="Calibri"/>
                <a:ea typeface="Calibri"/>
                <a:cs typeface="Calibri"/>
                <a:sym typeface="Calibri"/>
              </a:rPr>
              <a:t> weight </a:t>
            </a:r>
            <a:r>
              <a:rPr lang="it-IT" sz="3200" b="0" i="0" u="none" strike="noStrike" cap="none" dirty="0" err="1">
                <a:solidFill>
                  <a:schemeClr val="accent2">
                    <a:lumMod val="75000"/>
                  </a:schemeClr>
                </a:solidFill>
                <a:latin typeface="Calibri"/>
                <a:ea typeface="Calibri"/>
                <a:cs typeface="Calibri"/>
                <a:sym typeface="Calibri"/>
              </a:rPr>
              <a:t>loss</a:t>
            </a:r>
            <a:r>
              <a:rPr lang="it-IT" sz="3200" b="0" i="0" u="none" strike="noStrike" cap="none" dirty="0">
                <a:solidFill>
                  <a:schemeClr val="accent2">
                    <a:lumMod val="75000"/>
                  </a:schemeClr>
                </a:solidFill>
                <a:latin typeface="Calibri"/>
                <a:ea typeface="Calibri"/>
                <a:cs typeface="Calibri"/>
                <a:sym typeface="Calibri"/>
              </a:rPr>
              <a:t>, </a:t>
            </a:r>
            <a:r>
              <a:rPr lang="it-IT" sz="3200" b="0" i="0" u="none" strike="noStrike" cap="none" dirty="0" err="1">
                <a:solidFill>
                  <a:schemeClr val="accent2">
                    <a:lumMod val="75000"/>
                  </a:schemeClr>
                </a:solidFill>
                <a:latin typeface="Calibri"/>
                <a:ea typeface="Calibri"/>
                <a:cs typeface="Calibri"/>
                <a:sym typeface="Calibri"/>
              </a:rPr>
              <a:t>optimal</a:t>
            </a:r>
            <a:r>
              <a:rPr lang="it-IT" sz="3200" b="0" i="0" u="none" strike="noStrike" cap="none" dirty="0">
                <a:solidFill>
                  <a:schemeClr val="accent2">
                    <a:lumMod val="75000"/>
                  </a:schemeClr>
                </a:solidFill>
                <a:latin typeface="Calibri"/>
                <a:ea typeface="Calibri"/>
                <a:cs typeface="Calibri"/>
                <a:sym typeface="Calibri"/>
              </a:rPr>
              <a:t> </a:t>
            </a:r>
            <a:r>
              <a:rPr lang="it-IT" sz="3200" b="0" i="0" u="none" strike="noStrike" cap="none" dirty="0" err="1">
                <a:solidFill>
                  <a:schemeClr val="accent2">
                    <a:lumMod val="75000"/>
                  </a:schemeClr>
                </a:solidFill>
                <a:latin typeface="Calibri"/>
                <a:ea typeface="Calibri"/>
                <a:cs typeface="Calibri"/>
                <a:sym typeface="Calibri"/>
              </a:rPr>
              <a:t>glicemic</a:t>
            </a:r>
            <a:r>
              <a:rPr lang="it-IT" sz="3200" b="0" i="0" u="none" strike="noStrike" cap="none" dirty="0">
                <a:solidFill>
                  <a:schemeClr val="accent2">
                    <a:lumMod val="75000"/>
                  </a:schemeClr>
                </a:solidFill>
                <a:latin typeface="Calibri"/>
                <a:ea typeface="Calibri"/>
                <a:cs typeface="Calibri"/>
                <a:sym typeface="Calibri"/>
              </a:rPr>
              <a:t> control in T2MD – </a:t>
            </a:r>
            <a:r>
              <a:rPr lang="it-IT" sz="3200" b="0" i="0" u="none" strike="noStrike" cap="none" dirty="0" err="1">
                <a:solidFill>
                  <a:schemeClr val="accent2">
                    <a:lumMod val="75000"/>
                  </a:schemeClr>
                </a:solidFill>
                <a:latin typeface="Calibri"/>
                <a:ea typeface="Calibri"/>
                <a:cs typeface="Calibri"/>
                <a:sym typeface="Calibri"/>
              </a:rPr>
              <a:t>micronutrients</a:t>
            </a:r>
            <a:r>
              <a:rPr lang="it-IT" sz="3200" b="0" i="0" u="none" strike="noStrike" cap="none" dirty="0">
                <a:solidFill>
                  <a:schemeClr val="accent2">
                    <a:lumMod val="75000"/>
                  </a:schemeClr>
                </a:solidFill>
                <a:latin typeface="Calibri"/>
                <a:ea typeface="Calibri"/>
                <a:cs typeface="Calibri"/>
                <a:sym typeface="Calibri"/>
              </a:rPr>
              <a:t> </a:t>
            </a:r>
            <a:r>
              <a:rPr lang="it-IT" sz="3200" b="0" i="0" u="none" strike="noStrike" cap="none" dirty="0" err="1">
                <a:solidFill>
                  <a:schemeClr val="accent2">
                    <a:lumMod val="75000"/>
                  </a:schemeClr>
                </a:solidFill>
                <a:latin typeface="Calibri"/>
                <a:ea typeface="Calibri"/>
                <a:cs typeface="Calibri"/>
                <a:sym typeface="Calibri"/>
              </a:rPr>
              <a:t>deciencies</a:t>
            </a:r>
            <a:endParaRPr sz="3200" b="0" i="0" u="none" strike="noStrike" cap="none" dirty="0">
              <a:solidFill>
                <a:schemeClr val="accent2">
                  <a:lumMod val="75000"/>
                </a:schemeClr>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600"/>
              <a:buFont typeface="Arial"/>
              <a:buChar char="•"/>
            </a:pPr>
            <a:r>
              <a:rPr lang="it-IT" sz="3200" b="1" i="0" u="sng" strike="noStrike" cap="none" dirty="0">
                <a:solidFill>
                  <a:schemeClr val="accent2">
                    <a:lumMod val="75000"/>
                  </a:schemeClr>
                </a:solidFill>
                <a:latin typeface="Calibri"/>
                <a:ea typeface="Calibri"/>
                <a:cs typeface="Calibri"/>
                <a:sym typeface="Calibri"/>
              </a:rPr>
              <a:t>AL &gt; 250 cm </a:t>
            </a:r>
            <a:r>
              <a:rPr lang="it-IT" sz="3200" b="0" i="0" u="none" strike="noStrike" cap="none" dirty="0">
                <a:solidFill>
                  <a:schemeClr val="accent2">
                    <a:lumMod val="75000"/>
                  </a:schemeClr>
                </a:solidFill>
                <a:latin typeface="Calibri"/>
                <a:ea typeface="Calibri"/>
                <a:cs typeface="Calibri"/>
                <a:sym typeface="Calibri"/>
              </a:rPr>
              <a:t>in a </a:t>
            </a:r>
            <a:r>
              <a:rPr lang="it-IT" sz="3200" b="0" i="0" u="none" strike="noStrike" cap="none" dirty="0" err="1">
                <a:solidFill>
                  <a:schemeClr val="accent2">
                    <a:lumMod val="75000"/>
                  </a:schemeClr>
                </a:solidFill>
                <a:latin typeface="Calibri"/>
                <a:ea typeface="Calibri"/>
                <a:cs typeface="Calibri"/>
                <a:sym typeface="Calibri"/>
              </a:rPr>
              <a:t>primary</a:t>
            </a:r>
            <a:r>
              <a:rPr lang="it-IT" sz="3200" b="0" i="0" u="none" strike="noStrike" cap="none" dirty="0">
                <a:solidFill>
                  <a:schemeClr val="accent2">
                    <a:lumMod val="75000"/>
                  </a:schemeClr>
                </a:solidFill>
                <a:latin typeface="Calibri"/>
                <a:ea typeface="Calibri"/>
                <a:cs typeface="Calibri"/>
                <a:sym typeface="Calibri"/>
              </a:rPr>
              <a:t> RYG: minimal </a:t>
            </a:r>
            <a:r>
              <a:rPr lang="it-IT" sz="3200" b="0" i="0" u="none" strike="noStrike" cap="none" dirty="0" err="1">
                <a:solidFill>
                  <a:schemeClr val="accent2">
                    <a:lumMod val="75000"/>
                  </a:schemeClr>
                </a:solidFill>
                <a:latin typeface="Calibri"/>
                <a:ea typeface="Calibri"/>
                <a:cs typeface="Calibri"/>
                <a:sym typeface="Calibri"/>
              </a:rPr>
              <a:t>additional</a:t>
            </a:r>
            <a:r>
              <a:rPr lang="it-IT" sz="3200" b="0" i="0" u="none" strike="noStrike" cap="none" dirty="0">
                <a:solidFill>
                  <a:schemeClr val="accent2">
                    <a:lumMod val="75000"/>
                  </a:schemeClr>
                </a:solidFill>
                <a:latin typeface="Calibri"/>
                <a:ea typeface="Calibri"/>
                <a:cs typeface="Calibri"/>
                <a:sym typeface="Calibri"/>
              </a:rPr>
              <a:t> weight </a:t>
            </a:r>
            <a:r>
              <a:rPr lang="it-IT" sz="3200" b="0" i="0" u="none" strike="noStrike" cap="none" dirty="0" err="1">
                <a:solidFill>
                  <a:schemeClr val="accent2">
                    <a:lumMod val="75000"/>
                  </a:schemeClr>
                </a:solidFill>
                <a:latin typeface="Calibri"/>
                <a:ea typeface="Calibri"/>
                <a:cs typeface="Calibri"/>
                <a:sym typeface="Calibri"/>
              </a:rPr>
              <a:t>loss</a:t>
            </a:r>
            <a:r>
              <a:rPr lang="it-IT" sz="3200" b="0" i="0" u="none" strike="noStrike" cap="none" dirty="0">
                <a:solidFill>
                  <a:schemeClr val="accent2">
                    <a:lumMod val="75000"/>
                  </a:schemeClr>
                </a:solidFill>
                <a:latin typeface="Calibri"/>
                <a:ea typeface="Calibri"/>
                <a:cs typeface="Calibri"/>
                <a:sym typeface="Calibri"/>
              </a:rPr>
              <a:t> and </a:t>
            </a:r>
            <a:r>
              <a:rPr lang="it-IT" sz="3200" b="0" i="0" u="none" strike="noStrike" cap="none" dirty="0" err="1">
                <a:solidFill>
                  <a:schemeClr val="accent2">
                    <a:lumMod val="75000"/>
                  </a:schemeClr>
                </a:solidFill>
                <a:latin typeface="Calibri"/>
                <a:ea typeface="Calibri"/>
                <a:cs typeface="Calibri"/>
                <a:sym typeface="Calibri"/>
              </a:rPr>
              <a:t>metabolic</a:t>
            </a:r>
            <a:r>
              <a:rPr lang="it-IT" sz="3200" b="0" i="0" u="none" strike="noStrike" cap="none" dirty="0">
                <a:solidFill>
                  <a:schemeClr val="accent2">
                    <a:lumMod val="75000"/>
                  </a:schemeClr>
                </a:solidFill>
                <a:latin typeface="Calibri"/>
                <a:ea typeface="Calibri"/>
                <a:cs typeface="Calibri"/>
                <a:sym typeface="Calibri"/>
              </a:rPr>
              <a:t> </a:t>
            </a:r>
            <a:r>
              <a:rPr lang="it-IT" sz="3200" b="0" i="0" u="none" strike="noStrike" cap="none" dirty="0" err="1">
                <a:solidFill>
                  <a:schemeClr val="accent2">
                    <a:lumMod val="75000"/>
                  </a:schemeClr>
                </a:solidFill>
                <a:latin typeface="Calibri"/>
                <a:ea typeface="Calibri"/>
                <a:cs typeface="Calibri"/>
                <a:sym typeface="Calibri"/>
              </a:rPr>
              <a:t>improvement</a:t>
            </a:r>
            <a:r>
              <a:rPr lang="it-IT" sz="3200" b="0" i="0" u="none" strike="noStrike" cap="none" dirty="0">
                <a:solidFill>
                  <a:schemeClr val="accent2">
                    <a:lumMod val="75000"/>
                  </a:schemeClr>
                </a:solidFill>
                <a:latin typeface="Calibri"/>
                <a:ea typeface="Calibri"/>
                <a:cs typeface="Calibri"/>
                <a:sym typeface="Calibri"/>
              </a:rPr>
              <a:t> – high risk of </a:t>
            </a:r>
            <a:r>
              <a:rPr lang="it-IT" sz="3200" b="0" i="0" u="none" strike="noStrike" cap="none" dirty="0" err="1">
                <a:solidFill>
                  <a:schemeClr val="accent2">
                    <a:lumMod val="75000"/>
                  </a:schemeClr>
                </a:solidFill>
                <a:latin typeface="Calibri"/>
                <a:ea typeface="Calibri"/>
                <a:cs typeface="Calibri"/>
                <a:sym typeface="Calibri"/>
              </a:rPr>
              <a:t>malnutrition</a:t>
            </a:r>
            <a:endParaRPr sz="3200" b="0" i="0" u="none" strike="noStrike" cap="none" dirty="0">
              <a:solidFill>
                <a:schemeClr val="accent2">
                  <a:lumMod val="75000"/>
                </a:schemeClr>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600"/>
              <a:buFont typeface="Arial"/>
              <a:buChar char="•"/>
            </a:pPr>
            <a:r>
              <a:rPr lang="it-IT" sz="3200" b="1" i="0" u="sng" strike="noStrike" cap="none" dirty="0">
                <a:solidFill>
                  <a:schemeClr val="accent2">
                    <a:lumMod val="75000"/>
                  </a:schemeClr>
                </a:solidFill>
                <a:latin typeface="Calibri"/>
                <a:ea typeface="Calibri"/>
                <a:cs typeface="Calibri"/>
                <a:sym typeface="Calibri"/>
              </a:rPr>
              <a:t>CC &lt; 150 cm </a:t>
            </a:r>
            <a:r>
              <a:rPr lang="it-IT" sz="3200" b="0" i="0" u="none" strike="noStrike" cap="none" dirty="0">
                <a:solidFill>
                  <a:schemeClr val="accent2">
                    <a:lumMod val="75000"/>
                  </a:schemeClr>
                </a:solidFill>
                <a:latin typeface="Calibri"/>
                <a:ea typeface="Calibri"/>
                <a:cs typeface="Calibri"/>
                <a:sym typeface="Calibri"/>
              </a:rPr>
              <a:t>(</a:t>
            </a:r>
            <a:r>
              <a:rPr lang="it-IT" sz="3200" b="0" i="0" u="none" strike="noStrike" cap="none" dirty="0" err="1">
                <a:solidFill>
                  <a:schemeClr val="accent2">
                    <a:lumMod val="75000"/>
                  </a:schemeClr>
                </a:solidFill>
                <a:latin typeface="Calibri"/>
                <a:ea typeface="Calibri"/>
                <a:cs typeface="Calibri"/>
                <a:sym typeface="Calibri"/>
              </a:rPr>
              <a:t>associated</a:t>
            </a:r>
            <a:r>
              <a:rPr lang="it-IT" sz="3200" b="0" i="0" u="none" strike="noStrike" cap="none" dirty="0">
                <a:solidFill>
                  <a:schemeClr val="accent2">
                    <a:lumMod val="75000"/>
                  </a:schemeClr>
                </a:solidFill>
                <a:latin typeface="Calibri"/>
                <a:ea typeface="Calibri"/>
                <a:cs typeface="Calibri"/>
                <a:sym typeface="Calibri"/>
              </a:rPr>
              <a:t> with a </a:t>
            </a:r>
            <a:r>
              <a:rPr lang="it-IT" sz="3200" b="0" i="0" u="none" strike="noStrike" cap="none" dirty="0" err="1">
                <a:solidFill>
                  <a:schemeClr val="accent2">
                    <a:lumMod val="75000"/>
                  </a:schemeClr>
                </a:solidFill>
                <a:latin typeface="Calibri"/>
                <a:ea typeface="Calibri"/>
                <a:cs typeface="Calibri"/>
                <a:sym typeface="Calibri"/>
              </a:rPr>
              <a:t>Very</a:t>
            </a:r>
            <a:r>
              <a:rPr lang="it-IT" sz="3200" b="0" i="0" u="none" strike="noStrike" cap="none" dirty="0">
                <a:solidFill>
                  <a:schemeClr val="accent2">
                    <a:lumMod val="75000"/>
                  </a:schemeClr>
                </a:solidFill>
                <a:latin typeface="Calibri"/>
                <a:ea typeface="Calibri"/>
                <a:cs typeface="Calibri"/>
                <a:sym typeface="Calibri"/>
              </a:rPr>
              <a:t> long AL): </a:t>
            </a:r>
            <a:r>
              <a:rPr lang="it-IT" sz="3200" b="0" i="0" u="none" strike="noStrike" cap="none" dirty="0" err="1">
                <a:solidFill>
                  <a:schemeClr val="accent2">
                    <a:lumMod val="75000"/>
                  </a:schemeClr>
                </a:solidFill>
                <a:latin typeface="Calibri"/>
                <a:ea typeface="Calibri"/>
                <a:cs typeface="Calibri"/>
                <a:sym typeface="Calibri"/>
              </a:rPr>
              <a:t>higher</a:t>
            </a:r>
            <a:r>
              <a:rPr lang="it-IT" sz="3200" b="0" i="0" u="none" strike="noStrike" cap="none" dirty="0">
                <a:solidFill>
                  <a:schemeClr val="accent2">
                    <a:lumMod val="75000"/>
                  </a:schemeClr>
                </a:solidFill>
                <a:latin typeface="Calibri"/>
                <a:ea typeface="Calibri"/>
                <a:cs typeface="Calibri"/>
                <a:sym typeface="Calibri"/>
              </a:rPr>
              <a:t> risk of </a:t>
            </a:r>
            <a:r>
              <a:rPr lang="it-IT" sz="3200" b="0" i="0" u="none" strike="noStrike" cap="none" dirty="0" err="1">
                <a:solidFill>
                  <a:schemeClr val="accent2">
                    <a:lumMod val="75000"/>
                  </a:schemeClr>
                </a:solidFill>
                <a:latin typeface="Calibri"/>
                <a:ea typeface="Calibri"/>
                <a:cs typeface="Calibri"/>
                <a:sym typeface="Calibri"/>
              </a:rPr>
              <a:t>malnutrition</a:t>
            </a:r>
            <a:r>
              <a:rPr lang="it-IT" sz="3200" b="0" i="0" u="none" strike="noStrike" cap="none" dirty="0">
                <a:solidFill>
                  <a:schemeClr val="accent2">
                    <a:lumMod val="75000"/>
                  </a:schemeClr>
                </a:solidFill>
                <a:latin typeface="Calibri"/>
                <a:ea typeface="Calibri"/>
                <a:cs typeface="Calibri"/>
                <a:sym typeface="Calibri"/>
              </a:rPr>
              <a:t> and </a:t>
            </a:r>
            <a:r>
              <a:rPr lang="it-IT" sz="3200" b="0" i="0" u="none" strike="noStrike" cap="none" dirty="0" err="1">
                <a:solidFill>
                  <a:schemeClr val="accent2">
                    <a:lumMod val="75000"/>
                  </a:schemeClr>
                </a:solidFill>
                <a:latin typeface="Calibri"/>
                <a:ea typeface="Calibri"/>
                <a:cs typeface="Calibri"/>
                <a:sym typeface="Calibri"/>
              </a:rPr>
              <a:t>need</a:t>
            </a:r>
            <a:r>
              <a:rPr lang="it-IT" sz="3200" b="0" i="0" u="none" strike="noStrike" cap="none" dirty="0">
                <a:solidFill>
                  <a:schemeClr val="accent2">
                    <a:lumMod val="75000"/>
                  </a:schemeClr>
                </a:solidFill>
                <a:latin typeface="Calibri"/>
                <a:ea typeface="Calibri"/>
                <a:cs typeface="Calibri"/>
                <a:sym typeface="Calibri"/>
              </a:rPr>
              <a:t> of </a:t>
            </a:r>
            <a:r>
              <a:rPr lang="it-IT" sz="3200" b="0" i="0" u="none" strike="noStrike" cap="none" dirty="0" err="1">
                <a:solidFill>
                  <a:schemeClr val="accent2">
                    <a:lumMod val="75000"/>
                  </a:schemeClr>
                </a:solidFill>
                <a:latin typeface="Calibri"/>
                <a:ea typeface="Calibri"/>
                <a:cs typeface="Calibri"/>
                <a:sym typeface="Calibri"/>
              </a:rPr>
              <a:t>revisional</a:t>
            </a:r>
            <a:r>
              <a:rPr lang="it-IT" sz="3200" b="0" i="0" u="none" strike="noStrike" cap="none" dirty="0">
                <a:solidFill>
                  <a:schemeClr val="accent2">
                    <a:lumMod val="75000"/>
                  </a:schemeClr>
                </a:solidFill>
                <a:latin typeface="Calibri"/>
                <a:ea typeface="Calibri"/>
                <a:cs typeface="Calibri"/>
                <a:sym typeface="Calibri"/>
              </a:rPr>
              <a:t> surgery</a:t>
            </a:r>
            <a:endParaRPr dirty="0">
              <a:solidFill>
                <a:schemeClr val="accent2">
                  <a:lumMod val="75000"/>
                </a:schemeClr>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904207"/>
            <a:ext cx="6057206" cy="590649"/>
          </a:xfrm>
          <a:prstGeom prst="rect">
            <a:avLst/>
          </a:prstGeom>
          <a:noFill/>
          <a:ln/>
        </p:spPr>
        <p:txBody>
          <a:bodyPr wrap="non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Limb Length Considerations</a:t>
            </a:r>
            <a:endParaRPr lang="en-US" sz="3708" dirty="0"/>
          </a:p>
        </p:txBody>
      </p:sp>
      <p:sp>
        <p:nvSpPr>
          <p:cNvPr id="3" name="Text 1"/>
          <p:cNvSpPr/>
          <p:nvPr/>
        </p:nvSpPr>
        <p:spPr>
          <a:xfrm>
            <a:off x="661492" y="2967335"/>
            <a:ext cx="2824063" cy="295275"/>
          </a:xfrm>
          <a:prstGeom prst="rect">
            <a:avLst/>
          </a:prstGeom>
          <a:noFill/>
          <a:ln/>
        </p:spPr>
        <p:txBody>
          <a:bodyPr wrap="none" lIns="0" tIns="0" rIns="0" bIns="0" rtlCol="0" anchor="t"/>
          <a:lstStyle/>
          <a:p>
            <a:pPr>
              <a:lnSpc>
                <a:spcPts val="2292"/>
              </a:lnSpc>
            </a:pPr>
            <a:r>
              <a:rPr lang="en-US" sz="2400" dirty="0">
                <a:solidFill>
                  <a:srgbClr val="2E3C4E"/>
                </a:solidFill>
                <a:latin typeface="Host Grotesk Medium" pitchFamily="34" charset="0"/>
                <a:ea typeface="Host Grotesk Medium" pitchFamily="34" charset="-122"/>
                <a:cs typeface="Host Grotesk Medium" pitchFamily="34" charset="-120"/>
              </a:rPr>
              <a:t>&gt; 350 cm </a:t>
            </a:r>
            <a:r>
              <a:rPr lang="en-US" sz="2400" dirty="0">
                <a:solidFill>
                  <a:srgbClr val="FF0000"/>
                </a:solidFill>
                <a:latin typeface="Host Grotesk Medium" pitchFamily="34" charset="0"/>
                <a:ea typeface="Host Grotesk Medium" pitchFamily="34" charset="-122"/>
                <a:cs typeface="Host Grotesk Medium" pitchFamily="34" charset="-120"/>
              </a:rPr>
              <a:t>Common Channel</a:t>
            </a:r>
            <a:endParaRPr lang="en-US" sz="2400" dirty="0">
              <a:solidFill>
                <a:srgbClr val="FF0000"/>
              </a:solidFill>
            </a:endParaRPr>
          </a:p>
        </p:txBody>
      </p:sp>
      <p:sp>
        <p:nvSpPr>
          <p:cNvPr id="4" name="Text 2"/>
          <p:cNvSpPr/>
          <p:nvPr/>
        </p:nvSpPr>
        <p:spPr>
          <a:xfrm>
            <a:off x="661492" y="3451622"/>
            <a:ext cx="5203924" cy="283468"/>
          </a:xfrm>
          <a:prstGeom prst="rect">
            <a:avLst/>
          </a:prstGeom>
          <a:noFill/>
          <a:ln/>
        </p:spPr>
        <p:txBody>
          <a:bodyPr wrap="none" lIns="0" tIns="0" rIns="0" bIns="0" rtlCol="0" anchor="t"/>
          <a:lstStyle/>
          <a:p>
            <a:pPr>
              <a:lnSpc>
                <a:spcPts val="2208"/>
              </a:lnSpc>
            </a:pPr>
            <a:r>
              <a:rPr lang="en-US" sz="1600" dirty="0">
                <a:solidFill>
                  <a:srgbClr val="384653"/>
                </a:solidFill>
                <a:latin typeface="Roboto" pitchFamily="34" charset="0"/>
                <a:ea typeface="Roboto" pitchFamily="34" charset="-122"/>
                <a:cs typeface="Roboto" pitchFamily="34" charset="-120"/>
              </a:rPr>
              <a:t>Better balance of weight loss and nutritional outcomes</a:t>
            </a:r>
            <a:endParaRPr lang="en-US" sz="1600" dirty="0"/>
          </a:p>
        </p:txBody>
      </p:sp>
      <p:sp>
        <p:nvSpPr>
          <p:cNvPr id="5" name="Text 3"/>
          <p:cNvSpPr/>
          <p:nvPr/>
        </p:nvSpPr>
        <p:spPr>
          <a:xfrm>
            <a:off x="661492" y="3905151"/>
            <a:ext cx="5203924" cy="283468"/>
          </a:xfrm>
          <a:prstGeom prst="rect">
            <a:avLst/>
          </a:prstGeom>
          <a:noFill/>
          <a:ln/>
        </p:spPr>
        <p:txBody>
          <a:bodyPr wrap="none" lIns="0" tIns="0" rIns="0" bIns="0" rtlCol="0" anchor="t"/>
          <a:lstStyle/>
          <a:p>
            <a:pPr marL="285739" indent="-285739">
              <a:lnSpc>
                <a:spcPts val="2208"/>
              </a:lnSpc>
              <a:buSzPct val="100000"/>
              <a:buChar char="•"/>
            </a:pPr>
            <a:r>
              <a:rPr lang="en-US" sz="1458" dirty="0">
                <a:solidFill>
                  <a:srgbClr val="384653"/>
                </a:solidFill>
                <a:latin typeface="Roboto" pitchFamily="34" charset="0"/>
                <a:ea typeface="Roboto" pitchFamily="34" charset="-122"/>
                <a:cs typeface="Roboto" pitchFamily="34" charset="-120"/>
              </a:rPr>
              <a:t>Fewer nutritional complications</a:t>
            </a:r>
            <a:endParaRPr lang="en-US" sz="1458" dirty="0"/>
          </a:p>
        </p:txBody>
      </p:sp>
      <p:sp>
        <p:nvSpPr>
          <p:cNvPr id="6" name="Text 4"/>
          <p:cNvSpPr/>
          <p:nvPr/>
        </p:nvSpPr>
        <p:spPr>
          <a:xfrm>
            <a:off x="661492" y="4254699"/>
            <a:ext cx="5203924" cy="283468"/>
          </a:xfrm>
          <a:prstGeom prst="rect">
            <a:avLst/>
          </a:prstGeom>
          <a:noFill/>
          <a:ln/>
        </p:spPr>
        <p:txBody>
          <a:bodyPr wrap="none" lIns="0" tIns="0" rIns="0" bIns="0" rtlCol="0" anchor="t"/>
          <a:lstStyle/>
          <a:p>
            <a:pPr marL="285739" indent="-285739">
              <a:lnSpc>
                <a:spcPts val="2208"/>
              </a:lnSpc>
              <a:buSzPct val="100000"/>
              <a:buChar char="•"/>
            </a:pPr>
            <a:r>
              <a:rPr lang="en-US" sz="1458" dirty="0">
                <a:solidFill>
                  <a:srgbClr val="384653"/>
                </a:solidFill>
                <a:latin typeface="Roboto" pitchFamily="34" charset="0"/>
                <a:ea typeface="Roboto" pitchFamily="34" charset="-122"/>
                <a:cs typeface="Roboto" pitchFamily="34" charset="-120"/>
              </a:rPr>
              <a:t>Still achieves desired weight loss</a:t>
            </a:r>
            <a:endParaRPr lang="en-US" sz="1458" dirty="0"/>
          </a:p>
        </p:txBody>
      </p:sp>
      <p:sp>
        <p:nvSpPr>
          <p:cNvPr id="7" name="Text 5"/>
          <p:cNvSpPr/>
          <p:nvPr/>
        </p:nvSpPr>
        <p:spPr>
          <a:xfrm>
            <a:off x="6332934" y="2967335"/>
            <a:ext cx="2824063" cy="295275"/>
          </a:xfrm>
          <a:prstGeom prst="rect">
            <a:avLst/>
          </a:prstGeom>
          <a:noFill/>
          <a:ln/>
        </p:spPr>
        <p:txBody>
          <a:bodyPr wrap="none" lIns="0" tIns="0" rIns="0" bIns="0" rtlCol="0" anchor="t"/>
          <a:lstStyle/>
          <a:p>
            <a:pPr>
              <a:lnSpc>
                <a:spcPts val="2292"/>
              </a:lnSpc>
            </a:pPr>
            <a:r>
              <a:rPr lang="en-US" sz="2400" dirty="0">
                <a:solidFill>
                  <a:srgbClr val="2E3C4E"/>
                </a:solidFill>
                <a:latin typeface="Host Grotesk Medium" pitchFamily="34" charset="0"/>
                <a:ea typeface="Host Grotesk Medium" pitchFamily="34" charset="-122"/>
                <a:cs typeface="Host Grotesk Medium" pitchFamily="34" charset="-120"/>
              </a:rPr>
              <a:t>&lt; 200 cm </a:t>
            </a:r>
            <a:r>
              <a:rPr lang="en-US" sz="2400" dirty="0">
                <a:solidFill>
                  <a:srgbClr val="FF0000"/>
                </a:solidFill>
                <a:latin typeface="Host Grotesk Medium" pitchFamily="34" charset="0"/>
                <a:ea typeface="Host Grotesk Medium" pitchFamily="34" charset="-122"/>
                <a:cs typeface="Host Grotesk Medium" pitchFamily="34" charset="-120"/>
              </a:rPr>
              <a:t>Common Channel</a:t>
            </a:r>
            <a:endParaRPr lang="en-US" sz="2400" dirty="0">
              <a:solidFill>
                <a:srgbClr val="FF0000"/>
              </a:solidFill>
            </a:endParaRPr>
          </a:p>
        </p:txBody>
      </p:sp>
      <p:sp>
        <p:nvSpPr>
          <p:cNvPr id="8" name="Text 6"/>
          <p:cNvSpPr/>
          <p:nvPr/>
        </p:nvSpPr>
        <p:spPr>
          <a:xfrm>
            <a:off x="6332935" y="3451622"/>
            <a:ext cx="5203924" cy="283468"/>
          </a:xfrm>
          <a:prstGeom prst="rect">
            <a:avLst/>
          </a:prstGeom>
          <a:noFill/>
          <a:ln/>
        </p:spPr>
        <p:txBody>
          <a:bodyPr wrap="none" lIns="0" tIns="0" rIns="0" bIns="0" rtlCol="0" anchor="t"/>
          <a:lstStyle/>
          <a:p>
            <a:pPr>
              <a:lnSpc>
                <a:spcPts val="2208"/>
              </a:lnSpc>
            </a:pPr>
            <a:r>
              <a:rPr lang="en-US" sz="1600" dirty="0">
                <a:solidFill>
                  <a:srgbClr val="384653"/>
                </a:solidFill>
                <a:latin typeface="Roboto" pitchFamily="34" charset="0"/>
                <a:ea typeface="Roboto" pitchFamily="34" charset="-122"/>
                <a:cs typeface="Roboto" pitchFamily="34" charset="-120"/>
              </a:rPr>
              <a:t>Higher risk profile</a:t>
            </a:r>
            <a:endParaRPr lang="en-US" sz="1600" dirty="0"/>
          </a:p>
        </p:txBody>
      </p:sp>
      <p:sp>
        <p:nvSpPr>
          <p:cNvPr id="9" name="Text 7"/>
          <p:cNvSpPr/>
          <p:nvPr/>
        </p:nvSpPr>
        <p:spPr>
          <a:xfrm>
            <a:off x="6332935" y="3905151"/>
            <a:ext cx="5203924" cy="283468"/>
          </a:xfrm>
          <a:prstGeom prst="rect">
            <a:avLst/>
          </a:prstGeom>
          <a:noFill/>
          <a:ln/>
        </p:spPr>
        <p:txBody>
          <a:bodyPr wrap="none" lIns="0" tIns="0" rIns="0" bIns="0" rtlCol="0" anchor="t"/>
          <a:lstStyle/>
          <a:p>
            <a:pPr marL="285739" indent="-285739">
              <a:lnSpc>
                <a:spcPts val="2208"/>
              </a:lnSpc>
              <a:buSzPct val="100000"/>
              <a:buChar char="•"/>
            </a:pPr>
            <a:r>
              <a:rPr lang="en-US" sz="1458" dirty="0">
                <a:solidFill>
                  <a:srgbClr val="384653"/>
                </a:solidFill>
                <a:latin typeface="Roboto" pitchFamily="34" charset="0"/>
                <a:ea typeface="Roboto" pitchFamily="34" charset="-122"/>
                <a:cs typeface="Roboto" pitchFamily="34" charset="-120"/>
              </a:rPr>
              <a:t>High potential for protein-calorie malnutrition</a:t>
            </a:r>
            <a:endParaRPr lang="en-US" sz="1458" dirty="0"/>
          </a:p>
        </p:txBody>
      </p:sp>
      <p:sp>
        <p:nvSpPr>
          <p:cNvPr id="10" name="Text 8"/>
          <p:cNvSpPr/>
          <p:nvPr/>
        </p:nvSpPr>
        <p:spPr>
          <a:xfrm>
            <a:off x="6332935" y="4254699"/>
            <a:ext cx="5203924" cy="283468"/>
          </a:xfrm>
          <a:prstGeom prst="rect">
            <a:avLst/>
          </a:prstGeom>
          <a:noFill/>
          <a:ln/>
        </p:spPr>
        <p:txBody>
          <a:bodyPr wrap="none" lIns="0" tIns="0" rIns="0" bIns="0" rtlCol="0" anchor="t"/>
          <a:lstStyle/>
          <a:p>
            <a:pPr marL="285739" indent="-285739">
              <a:lnSpc>
                <a:spcPts val="2208"/>
              </a:lnSpc>
              <a:buSzPct val="100000"/>
              <a:buChar char="•"/>
            </a:pPr>
            <a:r>
              <a:rPr lang="en-US" sz="1458" dirty="0">
                <a:solidFill>
                  <a:srgbClr val="384653"/>
                </a:solidFill>
                <a:latin typeface="Roboto" pitchFamily="34" charset="0"/>
                <a:ea typeface="Roboto" pitchFamily="34" charset="-122"/>
                <a:cs typeface="Roboto" pitchFamily="34" charset="-120"/>
              </a:rPr>
              <a:t>Increased risk of diarrhea</a:t>
            </a:r>
            <a:endParaRPr lang="en-US" sz="1458" dirty="0"/>
          </a:p>
        </p:txBody>
      </p:sp>
      <p:sp>
        <p:nvSpPr>
          <p:cNvPr id="11" name="Text 9"/>
          <p:cNvSpPr/>
          <p:nvPr/>
        </p:nvSpPr>
        <p:spPr>
          <a:xfrm>
            <a:off x="6332935" y="4604246"/>
            <a:ext cx="5203924" cy="283468"/>
          </a:xfrm>
          <a:prstGeom prst="rect">
            <a:avLst/>
          </a:prstGeom>
          <a:noFill/>
          <a:ln/>
        </p:spPr>
        <p:txBody>
          <a:bodyPr wrap="none" lIns="0" tIns="0" rIns="0" bIns="0" rtlCol="0" anchor="t"/>
          <a:lstStyle/>
          <a:p>
            <a:pPr marL="285739" indent="-285739">
              <a:lnSpc>
                <a:spcPts val="2208"/>
              </a:lnSpc>
              <a:buSzPct val="100000"/>
              <a:buChar char="•"/>
            </a:pPr>
            <a:r>
              <a:rPr lang="en-US" sz="1458" dirty="0">
                <a:solidFill>
                  <a:srgbClr val="384653"/>
                </a:solidFill>
                <a:latin typeface="Roboto" pitchFamily="34" charset="0"/>
                <a:ea typeface="Roboto" pitchFamily="34" charset="-122"/>
                <a:cs typeface="Roboto" pitchFamily="34" charset="-120"/>
              </a:rPr>
              <a:t>May require more intensive monitoring</a:t>
            </a:r>
            <a:endParaRPr lang="en-US" sz="1458"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00600" cy="6860778"/>
          </a:xfrm>
          <a:prstGeom prst="rect">
            <a:avLst/>
          </a:prstGeom>
        </p:spPr>
      </p:pic>
      <p:sp>
        <p:nvSpPr>
          <p:cNvPr id="3" name="Text 0"/>
          <p:cNvSpPr/>
          <p:nvPr/>
        </p:nvSpPr>
        <p:spPr>
          <a:xfrm>
            <a:off x="5220891" y="509886"/>
            <a:ext cx="3012976" cy="376634"/>
          </a:xfrm>
          <a:prstGeom prst="rect">
            <a:avLst/>
          </a:prstGeom>
          <a:noFill/>
          <a:ln/>
        </p:spPr>
        <p:txBody>
          <a:bodyPr wrap="none" lIns="0" tIns="0" rIns="0" bIns="0" rtlCol="0" anchor="t"/>
          <a:lstStyle/>
          <a:p>
            <a:pPr>
              <a:lnSpc>
                <a:spcPts val="2958"/>
              </a:lnSpc>
            </a:pPr>
            <a:r>
              <a:rPr lang="en-US" sz="2333" dirty="0">
                <a:solidFill>
                  <a:srgbClr val="2E3C4E"/>
                </a:solidFill>
                <a:latin typeface="Host Grotesk Medium" pitchFamily="34" charset="0"/>
                <a:ea typeface="Host Grotesk Medium" pitchFamily="34" charset="-122"/>
                <a:cs typeface="Host Grotesk Medium" pitchFamily="34" charset="-120"/>
              </a:rPr>
              <a:t>DRYGBP Outcomes</a:t>
            </a:r>
            <a:endParaRPr lang="en-US" sz="2333" dirty="0"/>
          </a:p>
        </p:txBody>
      </p:sp>
      <p:sp>
        <p:nvSpPr>
          <p:cNvPr id="4" name="Text 1"/>
          <p:cNvSpPr/>
          <p:nvPr/>
        </p:nvSpPr>
        <p:spPr>
          <a:xfrm>
            <a:off x="5220891" y="1127522"/>
            <a:ext cx="6322219" cy="397668"/>
          </a:xfrm>
          <a:prstGeom prst="rect">
            <a:avLst/>
          </a:prstGeom>
          <a:noFill/>
          <a:ln/>
        </p:spPr>
        <p:txBody>
          <a:bodyPr wrap="none" lIns="0" tIns="0" rIns="0" bIns="0" rtlCol="0" anchor="t"/>
          <a:lstStyle/>
          <a:p>
            <a:pPr algn="ctr">
              <a:lnSpc>
                <a:spcPts val="3125"/>
              </a:lnSpc>
            </a:pPr>
            <a:r>
              <a:rPr lang="en-US" sz="3125" dirty="0">
                <a:solidFill>
                  <a:srgbClr val="384653"/>
                </a:solidFill>
                <a:latin typeface="Host Grotesk Medium" pitchFamily="34" charset="0"/>
                <a:ea typeface="Host Grotesk Medium" pitchFamily="34" charset="-122"/>
                <a:cs typeface="Host Grotesk Medium" pitchFamily="34" charset="-120"/>
              </a:rPr>
              <a:t>61-90%</a:t>
            </a:r>
            <a:endParaRPr lang="en-US" sz="3125" dirty="0"/>
          </a:p>
        </p:txBody>
      </p:sp>
      <p:sp>
        <p:nvSpPr>
          <p:cNvPr id="5" name="Text 2"/>
          <p:cNvSpPr/>
          <p:nvPr/>
        </p:nvSpPr>
        <p:spPr>
          <a:xfrm>
            <a:off x="7628732" y="1675805"/>
            <a:ext cx="1506438" cy="188218"/>
          </a:xfrm>
          <a:prstGeom prst="rect">
            <a:avLst/>
          </a:prstGeom>
          <a:noFill/>
          <a:ln/>
        </p:spPr>
        <p:txBody>
          <a:bodyPr wrap="none" lIns="0" tIns="0" rIns="0" bIns="0" rtlCol="0" anchor="t"/>
          <a:lstStyle/>
          <a:p>
            <a:pPr algn="ctr">
              <a:lnSpc>
                <a:spcPts val="1458"/>
              </a:lnSpc>
            </a:pPr>
            <a:r>
              <a:rPr lang="en-US" sz="2400" dirty="0">
                <a:solidFill>
                  <a:srgbClr val="384653"/>
                </a:solidFill>
                <a:latin typeface="Host Grotesk Medium" pitchFamily="34" charset="0"/>
                <a:ea typeface="Host Grotesk Medium" pitchFamily="34" charset="-122"/>
                <a:cs typeface="Host Grotesk Medium" pitchFamily="34" charset="-120"/>
              </a:rPr>
              <a:t>1-Year EWL</a:t>
            </a:r>
            <a:endParaRPr lang="en-US" sz="2400" dirty="0"/>
          </a:p>
        </p:txBody>
      </p:sp>
      <p:sp>
        <p:nvSpPr>
          <p:cNvPr id="6" name="Text 3"/>
          <p:cNvSpPr/>
          <p:nvPr/>
        </p:nvSpPr>
        <p:spPr>
          <a:xfrm>
            <a:off x="5220891" y="1936254"/>
            <a:ext cx="6322219" cy="180777"/>
          </a:xfrm>
          <a:prstGeom prst="rect">
            <a:avLst/>
          </a:prstGeom>
          <a:noFill/>
          <a:ln/>
        </p:spPr>
        <p:txBody>
          <a:bodyPr wrap="none" lIns="0" tIns="0" rIns="0" bIns="0" rtlCol="0" anchor="t"/>
          <a:lstStyle/>
          <a:p>
            <a:pPr algn="ctr">
              <a:lnSpc>
                <a:spcPts val="1417"/>
              </a:lnSpc>
            </a:pPr>
            <a:r>
              <a:rPr lang="en-US" sz="1600" dirty="0">
                <a:solidFill>
                  <a:srgbClr val="384653"/>
                </a:solidFill>
                <a:latin typeface="Roboto" pitchFamily="34" charset="0"/>
                <a:ea typeface="Roboto" pitchFamily="34" charset="-122"/>
                <a:cs typeface="Roboto" pitchFamily="34" charset="-120"/>
              </a:rPr>
              <a:t>Excellent initial weight loss results</a:t>
            </a:r>
            <a:endParaRPr lang="en-US" sz="1600" dirty="0"/>
          </a:p>
        </p:txBody>
      </p:sp>
      <p:sp>
        <p:nvSpPr>
          <p:cNvPr id="7" name="Text 4"/>
          <p:cNvSpPr/>
          <p:nvPr/>
        </p:nvSpPr>
        <p:spPr>
          <a:xfrm>
            <a:off x="5220891" y="2538809"/>
            <a:ext cx="6322219" cy="397668"/>
          </a:xfrm>
          <a:prstGeom prst="rect">
            <a:avLst/>
          </a:prstGeom>
          <a:noFill/>
          <a:ln/>
        </p:spPr>
        <p:txBody>
          <a:bodyPr wrap="none" lIns="0" tIns="0" rIns="0" bIns="0" rtlCol="0" anchor="t"/>
          <a:lstStyle/>
          <a:p>
            <a:pPr algn="ctr">
              <a:lnSpc>
                <a:spcPts val="3125"/>
              </a:lnSpc>
            </a:pPr>
            <a:r>
              <a:rPr lang="en-US" sz="3125" dirty="0">
                <a:solidFill>
                  <a:srgbClr val="384653"/>
                </a:solidFill>
                <a:latin typeface="Host Grotesk Medium" pitchFamily="34" charset="0"/>
                <a:ea typeface="Host Grotesk Medium" pitchFamily="34" charset="-122"/>
                <a:cs typeface="Host Grotesk Medium" pitchFamily="34" charset="-120"/>
              </a:rPr>
              <a:t>68-85%</a:t>
            </a:r>
            <a:endParaRPr lang="en-US" sz="3125" dirty="0"/>
          </a:p>
        </p:txBody>
      </p:sp>
      <p:sp>
        <p:nvSpPr>
          <p:cNvPr id="8" name="Text 5"/>
          <p:cNvSpPr/>
          <p:nvPr/>
        </p:nvSpPr>
        <p:spPr>
          <a:xfrm>
            <a:off x="7628732" y="3087093"/>
            <a:ext cx="1506438" cy="188218"/>
          </a:xfrm>
          <a:prstGeom prst="rect">
            <a:avLst/>
          </a:prstGeom>
          <a:noFill/>
          <a:ln/>
        </p:spPr>
        <p:txBody>
          <a:bodyPr wrap="none" lIns="0" tIns="0" rIns="0" bIns="0" rtlCol="0" anchor="t"/>
          <a:lstStyle/>
          <a:p>
            <a:pPr algn="ctr">
              <a:lnSpc>
                <a:spcPts val="1458"/>
              </a:lnSpc>
            </a:pPr>
            <a:r>
              <a:rPr lang="en-US" sz="2400" dirty="0">
                <a:solidFill>
                  <a:srgbClr val="384653"/>
                </a:solidFill>
                <a:latin typeface="Host Grotesk Medium" pitchFamily="34" charset="0"/>
                <a:ea typeface="Host Grotesk Medium" pitchFamily="34" charset="-122"/>
                <a:cs typeface="Host Grotesk Medium" pitchFamily="34" charset="-120"/>
              </a:rPr>
              <a:t>5-Year EWL</a:t>
            </a:r>
            <a:endParaRPr lang="en-US" sz="2400" dirty="0"/>
          </a:p>
        </p:txBody>
      </p:sp>
      <p:sp>
        <p:nvSpPr>
          <p:cNvPr id="9" name="Text 6"/>
          <p:cNvSpPr/>
          <p:nvPr/>
        </p:nvSpPr>
        <p:spPr>
          <a:xfrm>
            <a:off x="5220891" y="3347542"/>
            <a:ext cx="6322219" cy="180777"/>
          </a:xfrm>
          <a:prstGeom prst="rect">
            <a:avLst/>
          </a:prstGeom>
          <a:noFill/>
          <a:ln/>
        </p:spPr>
        <p:txBody>
          <a:bodyPr wrap="none" lIns="0" tIns="0" rIns="0" bIns="0" rtlCol="0" anchor="t"/>
          <a:lstStyle/>
          <a:p>
            <a:pPr algn="ctr">
              <a:lnSpc>
                <a:spcPts val="1417"/>
              </a:lnSpc>
            </a:pPr>
            <a:r>
              <a:rPr lang="en-US" sz="1600" dirty="0">
                <a:solidFill>
                  <a:srgbClr val="384653"/>
                </a:solidFill>
                <a:latin typeface="Roboto" pitchFamily="34" charset="0"/>
                <a:ea typeface="Roboto" pitchFamily="34" charset="-122"/>
                <a:cs typeface="Roboto" pitchFamily="34" charset="-120"/>
              </a:rPr>
              <a:t>Strong medium-term weight maintenance</a:t>
            </a:r>
            <a:endParaRPr lang="en-US" sz="1600" dirty="0"/>
          </a:p>
        </p:txBody>
      </p:sp>
      <p:sp>
        <p:nvSpPr>
          <p:cNvPr id="10" name="Text 7"/>
          <p:cNvSpPr/>
          <p:nvPr/>
        </p:nvSpPr>
        <p:spPr>
          <a:xfrm>
            <a:off x="5305950" y="3794326"/>
            <a:ext cx="6322219" cy="397668"/>
          </a:xfrm>
          <a:prstGeom prst="rect">
            <a:avLst/>
          </a:prstGeom>
          <a:noFill/>
          <a:ln/>
        </p:spPr>
        <p:txBody>
          <a:bodyPr wrap="none" lIns="0" tIns="0" rIns="0" bIns="0" rtlCol="0" anchor="t"/>
          <a:lstStyle/>
          <a:p>
            <a:pPr algn="ctr">
              <a:lnSpc>
                <a:spcPts val="3125"/>
              </a:lnSpc>
            </a:pPr>
            <a:r>
              <a:rPr lang="en-US" sz="3125" dirty="0">
                <a:solidFill>
                  <a:srgbClr val="384653"/>
                </a:solidFill>
                <a:latin typeface="Host Grotesk Medium" pitchFamily="34" charset="0"/>
                <a:ea typeface="Host Grotesk Medium" pitchFamily="34" charset="-122"/>
                <a:cs typeface="Host Grotesk Medium" pitchFamily="34" charset="-120"/>
              </a:rPr>
              <a:t>77%</a:t>
            </a:r>
            <a:endParaRPr lang="en-US" sz="3125" dirty="0"/>
          </a:p>
        </p:txBody>
      </p:sp>
      <p:sp>
        <p:nvSpPr>
          <p:cNvPr id="11" name="Text 8"/>
          <p:cNvSpPr/>
          <p:nvPr/>
        </p:nvSpPr>
        <p:spPr>
          <a:xfrm>
            <a:off x="7628732" y="4330106"/>
            <a:ext cx="1506438" cy="188218"/>
          </a:xfrm>
          <a:prstGeom prst="rect">
            <a:avLst/>
          </a:prstGeom>
          <a:noFill/>
          <a:ln/>
        </p:spPr>
        <p:txBody>
          <a:bodyPr wrap="none" lIns="0" tIns="0" rIns="0" bIns="0" rtlCol="0" anchor="t"/>
          <a:lstStyle/>
          <a:p>
            <a:pPr algn="ctr">
              <a:lnSpc>
                <a:spcPts val="1458"/>
              </a:lnSpc>
            </a:pPr>
            <a:r>
              <a:rPr lang="en-US" sz="2400" dirty="0">
                <a:solidFill>
                  <a:srgbClr val="384653"/>
                </a:solidFill>
                <a:latin typeface="Host Grotesk Medium" pitchFamily="34" charset="0"/>
                <a:ea typeface="Host Grotesk Medium" pitchFamily="34" charset="-122"/>
                <a:cs typeface="Host Grotesk Medium" pitchFamily="34" charset="-120"/>
              </a:rPr>
              <a:t>10-Year EWL</a:t>
            </a:r>
            <a:endParaRPr lang="en-US" sz="2400" dirty="0"/>
          </a:p>
        </p:txBody>
      </p:sp>
      <p:sp>
        <p:nvSpPr>
          <p:cNvPr id="12" name="Text 9"/>
          <p:cNvSpPr/>
          <p:nvPr/>
        </p:nvSpPr>
        <p:spPr>
          <a:xfrm>
            <a:off x="5220891" y="4590555"/>
            <a:ext cx="6322219" cy="180777"/>
          </a:xfrm>
          <a:prstGeom prst="rect">
            <a:avLst/>
          </a:prstGeom>
          <a:noFill/>
          <a:ln/>
        </p:spPr>
        <p:txBody>
          <a:bodyPr wrap="none" lIns="0" tIns="0" rIns="0" bIns="0" rtlCol="0" anchor="t"/>
          <a:lstStyle/>
          <a:p>
            <a:pPr algn="ctr">
              <a:lnSpc>
                <a:spcPts val="1417"/>
              </a:lnSpc>
            </a:pPr>
            <a:r>
              <a:rPr lang="en-US" sz="1600" dirty="0">
                <a:solidFill>
                  <a:srgbClr val="384653"/>
                </a:solidFill>
                <a:latin typeface="Roboto" pitchFamily="34" charset="0"/>
                <a:ea typeface="Roboto" pitchFamily="34" charset="-122"/>
                <a:cs typeface="Roboto" pitchFamily="34" charset="-120"/>
              </a:rPr>
              <a:t>Durable long-term results</a:t>
            </a:r>
            <a:endParaRPr lang="en-US" sz="1600" dirty="0"/>
          </a:p>
        </p:txBody>
      </p:sp>
      <p:sp>
        <p:nvSpPr>
          <p:cNvPr id="13" name="Text 10"/>
          <p:cNvSpPr/>
          <p:nvPr/>
        </p:nvSpPr>
        <p:spPr>
          <a:xfrm>
            <a:off x="5305951" y="5097662"/>
            <a:ext cx="6322219" cy="397668"/>
          </a:xfrm>
          <a:prstGeom prst="rect">
            <a:avLst/>
          </a:prstGeom>
          <a:noFill/>
          <a:ln/>
        </p:spPr>
        <p:txBody>
          <a:bodyPr wrap="none" lIns="0" tIns="0" rIns="0" bIns="0" rtlCol="0" anchor="t"/>
          <a:lstStyle/>
          <a:p>
            <a:pPr algn="ctr">
              <a:lnSpc>
                <a:spcPts val="3125"/>
              </a:lnSpc>
            </a:pPr>
            <a:r>
              <a:rPr lang="en-US" sz="3125" dirty="0">
                <a:solidFill>
                  <a:srgbClr val="384653"/>
                </a:solidFill>
                <a:latin typeface="Host Grotesk Medium" pitchFamily="34" charset="0"/>
                <a:ea typeface="Host Grotesk Medium" pitchFamily="34" charset="-122"/>
                <a:cs typeface="Host Grotesk Medium" pitchFamily="34" charset="-120"/>
              </a:rPr>
              <a:t>11.9%</a:t>
            </a:r>
            <a:endParaRPr lang="en-US" sz="3125" dirty="0"/>
          </a:p>
        </p:txBody>
      </p:sp>
      <p:sp>
        <p:nvSpPr>
          <p:cNvPr id="14" name="Text 11"/>
          <p:cNvSpPr/>
          <p:nvPr/>
        </p:nvSpPr>
        <p:spPr>
          <a:xfrm>
            <a:off x="7628732" y="5617395"/>
            <a:ext cx="1506438" cy="188218"/>
          </a:xfrm>
          <a:prstGeom prst="rect">
            <a:avLst/>
          </a:prstGeom>
          <a:noFill/>
          <a:ln/>
        </p:spPr>
        <p:txBody>
          <a:bodyPr wrap="none" lIns="0" tIns="0" rIns="0" bIns="0" rtlCol="0" anchor="t"/>
          <a:lstStyle/>
          <a:p>
            <a:pPr algn="ctr">
              <a:lnSpc>
                <a:spcPts val="1458"/>
              </a:lnSpc>
            </a:pPr>
            <a:r>
              <a:rPr lang="en-US" sz="2400" dirty="0">
                <a:solidFill>
                  <a:srgbClr val="384653"/>
                </a:solidFill>
                <a:latin typeface="Host Grotesk Medium" pitchFamily="34" charset="0"/>
                <a:ea typeface="Host Grotesk Medium" pitchFamily="34" charset="-122"/>
                <a:cs typeface="Host Grotesk Medium" pitchFamily="34" charset="-120"/>
              </a:rPr>
              <a:t>Complication Rate</a:t>
            </a:r>
            <a:endParaRPr lang="en-US" sz="2400" dirty="0"/>
          </a:p>
        </p:txBody>
      </p:sp>
      <p:sp>
        <p:nvSpPr>
          <p:cNvPr id="15" name="Text 12"/>
          <p:cNvSpPr/>
          <p:nvPr/>
        </p:nvSpPr>
        <p:spPr>
          <a:xfrm>
            <a:off x="5220841" y="5869288"/>
            <a:ext cx="6322219" cy="180777"/>
          </a:xfrm>
          <a:prstGeom prst="rect">
            <a:avLst/>
          </a:prstGeom>
          <a:noFill/>
          <a:ln/>
        </p:spPr>
        <p:txBody>
          <a:bodyPr wrap="none" lIns="0" tIns="0" rIns="0" bIns="0" rtlCol="0" anchor="t"/>
          <a:lstStyle/>
          <a:p>
            <a:pPr algn="ctr">
              <a:lnSpc>
                <a:spcPts val="1417"/>
              </a:lnSpc>
            </a:pPr>
            <a:r>
              <a:rPr lang="en-US" sz="1600" dirty="0">
                <a:solidFill>
                  <a:srgbClr val="384653"/>
                </a:solidFill>
                <a:latin typeface="Roboto" pitchFamily="34" charset="0"/>
                <a:ea typeface="Roboto" pitchFamily="34" charset="-122"/>
                <a:cs typeface="Roboto" pitchFamily="34" charset="-120"/>
              </a:rPr>
              <a:t>Highest among surgical options</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0"/>
            <a:ext cx="4800600" cy="6858000"/>
          </a:xfrm>
          <a:prstGeom prst="rect">
            <a:avLst/>
          </a:prstGeom>
        </p:spPr>
      </p:pic>
      <p:sp>
        <p:nvSpPr>
          <p:cNvPr id="3" name="Text 0"/>
          <p:cNvSpPr/>
          <p:nvPr/>
        </p:nvSpPr>
        <p:spPr>
          <a:xfrm>
            <a:off x="661492" y="1614786"/>
            <a:ext cx="5914033" cy="590649"/>
          </a:xfrm>
          <a:prstGeom prst="rect">
            <a:avLst/>
          </a:prstGeom>
          <a:noFill/>
          <a:ln/>
        </p:spPr>
        <p:txBody>
          <a:bodyPr wrap="non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Understanding the Problem</a:t>
            </a:r>
            <a:endParaRPr lang="en-US" sz="3708" dirty="0"/>
          </a:p>
        </p:txBody>
      </p:sp>
      <p:sp>
        <p:nvSpPr>
          <p:cNvPr id="4" name="Shape 1"/>
          <p:cNvSpPr/>
          <p:nvPr/>
        </p:nvSpPr>
        <p:spPr>
          <a:xfrm>
            <a:off x="661492" y="2488902"/>
            <a:ext cx="425252" cy="425252"/>
          </a:xfrm>
          <a:prstGeom prst="roundRect">
            <a:avLst>
              <a:gd name="adj" fmla="val 18669"/>
            </a:avLst>
          </a:prstGeom>
          <a:solidFill>
            <a:srgbClr val="D9EDF2"/>
          </a:solidFill>
          <a:ln w="7620">
            <a:solidFill>
              <a:srgbClr val="BFD3D8"/>
            </a:solidFill>
            <a:prstDash val="solid"/>
          </a:ln>
        </p:spPr>
        <p:txBody>
          <a:bodyPr/>
          <a:lstStyle/>
          <a:p>
            <a:endParaRPr lang="it-IT" sz="1500"/>
          </a:p>
        </p:txBody>
      </p:sp>
      <p:pic>
        <p:nvPicPr>
          <p:cNvPr id="5" name="Image 1" descr="preencoded.png"/>
          <p:cNvPicPr>
            <a:picLocks noChangeAspect="1"/>
          </p:cNvPicPr>
          <p:nvPr/>
        </p:nvPicPr>
        <p:blipFill>
          <a:blip r:embed="rId4"/>
          <a:stretch>
            <a:fillRect/>
          </a:stretch>
        </p:blipFill>
        <p:spPr>
          <a:xfrm>
            <a:off x="732384" y="2524324"/>
            <a:ext cx="283468" cy="354409"/>
          </a:xfrm>
          <a:prstGeom prst="rect">
            <a:avLst/>
          </a:prstGeom>
        </p:spPr>
      </p:pic>
      <p:sp>
        <p:nvSpPr>
          <p:cNvPr id="6" name="Text 2"/>
          <p:cNvSpPr/>
          <p:nvPr/>
        </p:nvSpPr>
        <p:spPr>
          <a:xfrm>
            <a:off x="1275755" y="2553792"/>
            <a:ext cx="2416175" cy="590550"/>
          </a:xfrm>
          <a:prstGeom prst="rect">
            <a:avLst/>
          </a:prstGeom>
          <a:noFill/>
          <a:ln/>
        </p:spPr>
        <p:txBody>
          <a:bodyPr wrap="squar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Insufficient Weight Loss (IWL)</a:t>
            </a:r>
            <a:endParaRPr lang="en-US" sz="1833" dirty="0"/>
          </a:p>
        </p:txBody>
      </p:sp>
      <p:sp>
        <p:nvSpPr>
          <p:cNvPr id="7" name="Text 3"/>
          <p:cNvSpPr/>
          <p:nvPr/>
        </p:nvSpPr>
        <p:spPr>
          <a:xfrm>
            <a:off x="1275755" y="3257749"/>
            <a:ext cx="2416175" cy="850404"/>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Less than 50% excess weight loss at 18 months post-surgery</a:t>
            </a:r>
            <a:endParaRPr lang="en-US" sz="1458" dirty="0"/>
          </a:p>
        </p:txBody>
      </p:sp>
      <p:sp>
        <p:nvSpPr>
          <p:cNvPr id="8" name="Shape 4"/>
          <p:cNvSpPr/>
          <p:nvPr/>
        </p:nvSpPr>
        <p:spPr>
          <a:xfrm>
            <a:off x="3928169" y="2488902"/>
            <a:ext cx="425252" cy="425252"/>
          </a:xfrm>
          <a:prstGeom prst="roundRect">
            <a:avLst>
              <a:gd name="adj" fmla="val 18669"/>
            </a:avLst>
          </a:prstGeom>
          <a:solidFill>
            <a:srgbClr val="D9EDF2"/>
          </a:solidFill>
          <a:ln w="7620">
            <a:solidFill>
              <a:srgbClr val="BFD3D8"/>
            </a:solidFill>
            <a:prstDash val="solid"/>
          </a:ln>
        </p:spPr>
        <p:txBody>
          <a:bodyPr/>
          <a:lstStyle/>
          <a:p>
            <a:endParaRPr lang="it-IT" sz="1500"/>
          </a:p>
        </p:txBody>
      </p:sp>
      <p:pic>
        <p:nvPicPr>
          <p:cNvPr id="9" name="Image 2" descr="preencoded.png"/>
          <p:cNvPicPr>
            <a:picLocks noChangeAspect="1"/>
          </p:cNvPicPr>
          <p:nvPr/>
        </p:nvPicPr>
        <p:blipFill>
          <a:blip r:embed="rId5"/>
          <a:stretch>
            <a:fillRect/>
          </a:stretch>
        </p:blipFill>
        <p:spPr>
          <a:xfrm>
            <a:off x="3999062" y="2524324"/>
            <a:ext cx="283468" cy="354409"/>
          </a:xfrm>
          <a:prstGeom prst="rect">
            <a:avLst/>
          </a:prstGeom>
        </p:spPr>
      </p:pic>
      <p:sp>
        <p:nvSpPr>
          <p:cNvPr id="10" name="Text 5"/>
          <p:cNvSpPr/>
          <p:nvPr/>
        </p:nvSpPr>
        <p:spPr>
          <a:xfrm>
            <a:off x="4542433" y="2553792"/>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Weight Regain (WR)</a:t>
            </a:r>
            <a:endParaRPr lang="en-US" sz="1833" dirty="0"/>
          </a:p>
        </p:txBody>
      </p:sp>
      <p:sp>
        <p:nvSpPr>
          <p:cNvPr id="11" name="Text 6"/>
          <p:cNvSpPr/>
          <p:nvPr/>
        </p:nvSpPr>
        <p:spPr>
          <a:xfrm>
            <a:off x="4542433" y="2962474"/>
            <a:ext cx="2416175" cy="850404"/>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Regaining weight after initially successful loss (&gt;50% EWL)</a:t>
            </a:r>
            <a:endParaRPr lang="en-US" sz="1458" dirty="0"/>
          </a:p>
        </p:txBody>
      </p:sp>
      <p:sp>
        <p:nvSpPr>
          <p:cNvPr id="12" name="Shape 7"/>
          <p:cNvSpPr/>
          <p:nvPr/>
        </p:nvSpPr>
        <p:spPr>
          <a:xfrm>
            <a:off x="661492" y="4486176"/>
            <a:ext cx="425252" cy="425252"/>
          </a:xfrm>
          <a:prstGeom prst="roundRect">
            <a:avLst>
              <a:gd name="adj" fmla="val 18669"/>
            </a:avLst>
          </a:prstGeom>
          <a:solidFill>
            <a:srgbClr val="D9EDF2"/>
          </a:solidFill>
          <a:ln w="7620">
            <a:solidFill>
              <a:srgbClr val="BFD3D8"/>
            </a:solidFill>
            <a:prstDash val="solid"/>
          </a:ln>
        </p:spPr>
        <p:txBody>
          <a:bodyPr/>
          <a:lstStyle/>
          <a:p>
            <a:endParaRPr lang="it-IT" sz="1500"/>
          </a:p>
        </p:txBody>
      </p:sp>
      <p:pic>
        <p:nvPicPr>
          <p:cNvPr id="13" name="Image 3" descr="preencoded.png"/>
          <p:cNvPicPr>
            <a:picLocks noChangeAspect="1"/>
          </p:cNvPicPr>
          <p:nvPr/>
        </p:nvPicPr>
        <p:blipFill>
          <a:blip r:embed="rId6"/>
          <a:stretch>
            <a:fillRect/>
          </a:stretch>
        </p:blipFill>
        <p:spPr>
          <a:xfrm>
            <a:off x="732384" y="4521597"/>
            <a:ext cx="283468" cy="354409"/>
          </a:xfrm>
          <a:prstGeom prst="rect">
            <a:avLst/>
          </a:prstGeom>
        </p:spPr>
      </p:pic>
      <p:sp>
        <p:nvSpPr>
          <p:cNvPr id="14" name="Text 8"/>
          <p:cNvSpPr/>
          <p:nvPr/>
        </p:nvSpPr>
        <p:spPr>
          <a:xfrm>
            <a:off x="1275755" y="4551065"/>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Health Consequences</a:t>
            </a:r>
            <a:endParaRPr lang="en-US" sz="1833" dirty="0"/>
          </a:p>
        </p:txBody>
      </p:sp>
      <p:sp>
        <p:nvSpPr>
          <p:cNvPr id="15" name="Text 9"/>
          <p:cNvSpPr/>
          <p:nvPr/>
        </p:nvSpPr>
        <p:spPr>
          <a:xfrm>
            <a:off x="1275756" y="4959747"/>
            <a:ext cx="5682754"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Reversal of improved comorbidities and decreased quality of life</a:t>
            </a:r>
            <a:endParaRPr lang="en-US" sz="1458"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43" y="2238694"/>
            <a:ext cx="5822257" cy="3876675"/>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079" y="2055449"/>
            <a:ext cx="6086475" cy="4076700"/>
          </a:xfrm>
          <a:prstGeom prst="rect">
            <a:avLst/>
          </a:prstGeom>
        </p:spPr>
      </p:pic>
      <p:sp>
        <p:nvSpPr>
          <p:cNvPr id="7" name="Text 0">
            <a:extLst>
              <a:ext uri="{FF2B5EF4-FFF2-40B4-BE49-F238E27FC236}">
                <a16:creationId xmlns:a16="http://schemas.microsoft.com/office/drawing/2014/main" id="{DD5905ED-139E-8439-4784-5D62502FDD45}"/>
              </a:ext>
            </a:extLst>
          </p:cNvPr>
          <p:cNvSpPr/>
          <p:nvPr/>
        </p:nvSpPr>
        <p:spPr>
          <a:xfrm>
            <a:off x="385045" y="151982"/>
            <a:ext cx="6281569" cy="590649"/>
          </a:xfrm>
          <a:prstGeom prst="rect">
            <a:avLst/>
          </a:prstGeom>
          <a:noFill/>
          <a:ln/>
        </p:spPr>
        <p:txBody>
          <a:bodyPr wrap="non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Option 2 : </a:t>
            </a:r>
            <a:r>
              <a:rPr lang="en-US" sz="3708" dirty="0" err="1">
                <a:solidFill>
                  <a:srgbClr val="2E3C4E"/>
                </a:solidFill>
                <a:latin typeface="Host Grotesk Medium" pitchFamily="34" charset="0"/>
                <a:ea typeface="Host Grotesk Medium" pitchFamily="34" charset="-122"/>
                <a:cs typeface="Host Grotesk Medium" pitchFamily="34" charset="-120"/>
              </a:rPr>
              <a:t>TORe</a:t>
            </a:r>
            <a:r>
              <a:rPr lang="en-US" sz="3708" dirty="0">
                <a:solidFill>
                  <a:srgbClr val="2E3C4E"/>
                </a:solidFill>
                <a:latin typeface="Host Grotesk Medium" pitchFamily="34" charset="0"/>
                <a:ea typeface="Host Grotesk Medium" pitchFamily="34" charset="-122"/>
                <a:cs typeface="Host Grotesk Medium" pitchFamily="34" charset="-120"/>
              </a:rPr>
              <a:t> + </a:t>
            </a:r>
            <a:r>
              <a:rPr lang="en-US" sz="3708" dirty="0" err="1">
                <a:solidFill>
                  <a:srgbClr val="2E3C4E"/>
                </a:solidFill>
                <a:latin typeface="Host Grotesk Medium" pitchFamily="34" charset="0"/>
                <a:ea typeface="Host Grotesk Medium" pitchFamily="34" charset="-122"/>
                <a:cs typeface="Host Grotesk Medium" pitchFamily="34" charset="-120"/>
              </a:rPr>
              <a:t>Distalization</a:t>
            </a:r>
            <a:endParaRPr lang="en-US" sz="3708" dirty="0"/>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32" y="613458"/>
            <a:ext cx="10987538" cy="1625236"/>
          </a:xfrm>
          <a:prstGeom prst="rect">
            <a:avLst/>
          </a:prstGeom>
        </p:spPr>
      </p:pic>
      <p:sp>
        <p:nvSpPr>
          <p:cNvPr id="8" name="CasellaDiTesto 7">
            <a:extLst>
              <a:ext uri="{FF2B5EF4-FFF2-40B4-BE49-F238E27FC236}">
                <a16:creationId xmlns:a16="http://schemas.microsoft.com/office/drawing/2014/main" id="{5AC629E8-7B9B-2FCD-D7CD-98587636E069}"/>
              </a:ext>
            </a:extLst>
          </p:cNvPr>
          <p:cNvSpPr txBox="1"/>
          <p:nvPr/>
        </p:nvSpPr>
        <p:spPr>
          <a:xfrm>
            <a:off x="6815078" y="5192039"/>
            <a:ext cx="3701013" cy="9233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en-US" dirty="0"/>
              <a:t>BMI drop from 59.3 to 44 kg/m2 </a:t>
            </a:r>
          </a:p>
          <a:p>
            <a:r>
              <a:rPr lang="en-US" dirty="0"/>
              <a:t>(17.3% of TWL) 6 months after</a:t>
            </a:r>
          </a:p>
          <a:p>
            <a:r>
              <a:rPr lang="en-US" dirty="0" err="1"/>
              <a:t>TORe</a:t>
            </a:r>
            <a:r>
              <a:rPr lang="en-US" dirty="0"/>
              <a:t> and 4 months after </a:t>
            </a:r>
            <a:r>
              <a:rPr lang="en-US" dirty="0" err="1"/>
              <a:t>distalization</a:t>
            </a:r>
            <a:endParaRPr lang="it-IT" dirty="0"/>
          </a:p>
        </p:txBody>
      </p:sp>
    </p:spTree>
    <p:extLst>
      <p:ext uri="{BB962C8B-B14F-4D97-AF65-F5344CB8AC3E}">
        <p14:creationId xmlns:p14="http://schemas.microsoft.com/office/powerpoint/2010/main" val="568852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369" y="189539"/>
            <a:ext cx="6873680" cy="2661030"/>
          </a:xfrm>
          <a:prstGeom prst="rect">
            <a:avLst/>
          </a:prstGeom>
        </p:spPr>
      </p:pic>
      <p:sp>
        <p:nvSpPr>
          <p:cNvPr id="3" name="Rettangolo arrotondato 2"/>
          <p:cNvSpPr/>
          <p:nvPr/>
        </p:nvSpPr>
        <p:spPr>
          <a:xfrm>
            <a:off x="2770163" y="701818"/>
            <a:ext cx="2364545" cy="385487"/>
          </a:xfrm>
          <a:prstGeom prst="round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1350499" y="6358597"/>
            <a:ext cx="6991643" cy="369332"/>
          </a:xfrm>
          <a:prstGeom prst="rect">
            <a:avLst/>
          </a:prstGeom>
          <a:noFill/>
        </p:spPr>
        <p:txBody>
          <a:bodyPr wrap="square" rtlCol="0">
            <a:spAutoFit/>
          </a:bodyPr>
          <a:lstStyle/>
          <a:p>
            <a:r>
              <a:rPr lang="it-IT" dirty="0">
                <a:solidFill>
                  <a:schemeClr val="bg1"/>
                </a:solidFill>
              </a:rPr>
              <a:t>170 </a:t>
            </a:r>
            <a:r>
              <a:rPr lang="it-IT" dirty="0" err="1">
                <a:solidFill>
                  <a:schemeClr val="bg1"/>
                </a:solidFill>
              </a:rPr>
              <a:t>revisional</a:t>
            </a:r>
            <a:r>
              <a:rPr lang="it-IT" dirty="0">
                <a:solidFill>
                  <a:schemeClr val="bg1"/>
                </a:solidFill>
              </a:rPr>
              <a:t> </a:t>
            </a:r>
            <a:r>
              <a:rPr lang="it-IT" dirty="0" err="1">
                <a:solidFill>
                  <a:schemeClr val="bg1"/>
                </a:solidFill>
              </a:rPr>
              <a:t>bariatric</a:t>
            </a:r>
            <a:r>
              <a:rPr lang="it-IT" dirty="0">
                <a:solidFill>
                  <a:schemeClr val="bg1"/>
                </a:solidFill>
              </a:rPr>
              <a:t> </a:t>
            </a:r>
            <a:r>
              <a:rPr lang="it-IT" dirty="0" err="1">
                <a:solidFill>
                  <a:schemeClr val="bg1"/>
                </a:solidFill>
              </a:rPr>
              <a:t>procedures</a:t>
            </a:r>
            <a:r>
              <a:rPr lang="it-IT" dirty="0">
                <a:solidFill>
                  <a:schemeClr val="bg1"/>
                </a:solidFill>
              </a:rPr>
              <a:t>, 32 </a:t>
            </a:r>
            <a:r>
              <a:rPr lang="it-IT" dirty="0" err="1">
                <a:solidFill>
                  <a:schemeClr val="bg1"/>
                </a:solidFill>
              </a:rPr>
              <a:t>Laparoscopic</a:t>
            </a:r>
            <a:r>
              <a:rPr lang="it-IT" dirty="0">
                <a:solidFill>
                  <a:schemeClr val="bg1"/>
                </a:solidFill>
              </a:rPr>
              <a:t> </a:t>
            </a:r>
            <a:r>
              <a:rPr lang="it-IT" dirty="0" err="1">
                <a:solidFill>
                  <a:schemeClr val="bg1"/>
                </a:solidFill>
              </a:rPr>
              <a:t>Pouch</a:t>
            </a:r>
            <a:r>
              <a:rPr lang="it-IT" dirty="0">
                <a:solidFill>
                  <a:schemeClr val="bg1"/>
                </a:solidFill>
              </a:rPr>
              <a:t> </a:t>
            </a:r>
            <a:r>
              <a:rPr lang="it-IT" dirty="0" err="1">
                <a:solidFill>
                  <a:schemeClr val="bg1"/>
                </a:solidFill>
              </a:rPr>
              <a:t>Resection</a:t>
            </a:r>
            <a:endParaRPr lang="it-IT" dirty="0">
              <a:solidFill>
                <a:schemeClr val="bg1"/>
              </a:solidFill>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82" y="2812907"/>
            <a:ext cx="4191000" cy="3343275"/>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9456" y="444512"/>
            <a:ext cx="5028773" cy="2406057"/>
          </a:xfrm>
          <a:prstGeom prst="rect">
            <a:avLst/>
          </a:prstGeom>
        </p:spPr>
      </p:pic>
      <p:sp>
        <p:nvSpPr>
          <p:cNvPr id="8" name="CasellaDiTesto 7"/>
          <p:cNvSpPr txBox="1"/>
          <p:nvPr/>
        </p:nvSpPr>
        <p:spPr>
          <a:xfrm>
            <a:off x="5134708" y="4007432"/>
            <a:ext cx="6400709" cy="1384995"/>
          </a:xfrm>
          <a:prstGeom prst="rect">
            <a:avLst/>
          </a:prstGeom>
          <a:noFill/>
        </p:spPr>
        <p:txBody>
          <a:bodyPr wrap="square" rtlCol="0">
            <a:spAutoFit/>
          </a:bodyPr>
          <a:lstStyle/>
          <a:p>
            <a:pPr algn="ctr"/>
            <a:r>
              <a:rPr lang="en-US" sz="2800" dirty="0">
                <a:solidFill>
                  <a:schemeClr val="accent1">
                    <a:lumMod val="75000"/>
                  </a:schemeClr>
                </a:solidFill>
              </a:rPr>
              <a:t>The median BMI decreased from</a:t>
            </a:r>
          </a:p>
          <a:p>
            <a:pPr algn="ctr"/>
            <a:r>
              <a:rPr lang="en-US" sz="2800" dirty="0">
                <a:solidFill>
                  <a:schemeClr val="accent1">
                    <a:lumMod val="75000"/>
                  </a:schemeClr>
                </a:solidFill>
              </a:rPr>
              <a:t>32.0 to 28.0 kg/m2 at a median follow-up of 12 months</a:t>
            </a:r>
            <a:endParaRPr lang="it-IT" sz="2800" dirty="0">
              <a:solidFill>
                <a:schemeClr val="accent1">
                  <a:lumMod val="75000"/>
                </a:schemeClr>
              </a:solidFill>
            </a:endParaRPr>
          </a:p>
        </p:txBody>
      </p:sp>
      <p:sp>
        <p:nvSpPr>
          <p:cNvPr id="9" name="Text 0">
            <a:extLst>
              <a:ext uri="{FF2B5EF4-FFF2-40B4-BE49-F238E27FC236}">
                <a16:creationId xmlns:a16="http://schemas.microsoft.com/office/drawing/2014/main" id="{81D2DA3C-BB6E-D087-345B-1E839ED038A2}"/>
              </a:ext>
            </a:extLst>
          </p:cNvPr>
          <p:cNvSpPr/>
          <p:nvPr/>
        </p:nvSpPr>
        <p:spPr>
          <a:xfrm>
            <a:off x="331882" y="44149"/>
            <a:ext cx="6281569" cy="590649"/>
          </a:xfrm>
          <a:prstGeom prst="rect">
            <a:avLst/>
          </a:prstGeom>
          <a:ln/>
        </p:spPr>
        <p:style>
          <a:lnRef idx="1">
            <a:schemeClr val="accent1"/>
          </a:lnRef>
          <a:fillRef idx="2">
            <a:schemeClr val="accent1"/>
          </a:fillRef>
          <a:effectRef idx="1">
            <a:schemeClr val="accent1"/>
          </a:effectRef>
          <a:fontRef idx="minor">
            <a:schemeClr val="dk1"/>
          </a:fontRef>
        </p:style>
        <p:txBody>
          <a:bodyPr wrap="non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Option 3 : Gastric Pouch Resizing</a:t>
            </a:r>
            <a:endParaRPr lang="en-US" sz="3708" dirty="0"/>
          </a:p>
        </p:txBody>
      </p:sp>
    </p:spTree>
    <p:extLst>
      <p:ext uri="{BB962C8B-B14F-4D97-AF65-F5344CB8AC3E}">
        <p14:creationId xmlns:p14="http://schemas.microsoft.com/office/powerpoint/2010/main" val="2454961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012367" y="936554"/>
            <a:ext cx="4864199" cy="590649"/>
          </a:xfrm>
          <a:prstGeom prst="rect">
            <a:avLst/>
          </a:prstGeom>
          <a:noFill/>
          <a:ln/>
        </p:spPr>
        <p:txBody>
          <a:bodyPr wrap="non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Pouch and GJ Revision</a:t>
            </a:r>
            <a:endParaRPr lang="en-US" sz="3708" dirty="0"/>
          </a:p>
        </p:txBody>
      </p:sp>
      <p:sp>
        <p:nvSpPr>
          <p:cNvPr id="3" name="Shape 1"/>
          <p:cNvSpPr/>
          <p:nvPr/>
        </p:nvSpPr>
        <p:spPr>
          <a:xfrm>
            <a:off x="1012367" y="1905226"/>
            <a:ext cx="1811437" cy="1070173"/>
          </a:xfrm>
          <a:prstGeom prst="roundRect">
            <a:avLst>
              <a:gd name="adj" fmla="val 7418"/>
            </a:avLst>
          </a:prstGeom>
          <a:solidFill>
            <a:srgbClr val="D9EDF2"/>
          </a:solidFill>
          <a:ln w="7620">
            <a:solidFill>
              <a:srgbClr val="BFD3D8"/>
            </a:solidFill>
            <a:prstDash val="solid"/>
          </a:ln>
        </p:spPr>
        <p:txBody>
          <a:bodyPr/>
          <a:lstStyle/>
          <a:p>
            <a:endParaRPr lang="it-IT" sz="1500"/>
          </a:p>
        </p:txBody>
      </p:sp>
      <p:pic>
        <p:nvPicPr>
          <p:cNvPr id="4" name="Image 0" descr="preencoded.png"/>
          <p:cNvPicPr>
            <a:picLocks noChangeAspect="1"/>
          </p:cNvPicPr>
          <p:nvPr/>
        </p:nvPicPr>
        <p:blipFill>
          <a:blip r:embed="rId3"/>
          <a:stretch>
            <a:fillRect/>
          </a:stretch>
        </p:blipFill>
        <p:spPr>
          <a:xfrm>
            <a:off x="1785181" y="2274222"/>
            <a:ext cx="265807" cy="332184"/>
          </a:xfrm>
          <a:prstGeom prst="rect">
            <a:avLst/>
          </a:prstGeom>
        </p:spPr>
      </p:pic>
      <p:sp>
        <p:nvSpPr>
          <p:cNvPr id="5" name="Text 2"/>
          <p:cNvSpPr/>
          <p:nvPr/>
        </p:nvSpPr>
        <p:spPr>
          <a:xfrm>
            <a:off x="3012815" y="2094238"/>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Procedure</a:t>
            </a:r>
            <a:endParaRPr lang="en-US" sz="1833" dirty="0"/>
          </a:p>
        </p:txBody>
      </p:sp>
      <p:sp>
        <p:nvSpPr>
          <p:cNvPr id="6" name="Text 3"/>
          <p:cNvSpPr/>
          <p:nvPr/>
        </p:nvSpPr>
        <p:spPr>
          <a:xfrm>
            <a:off x="3012815" y="2502920"/>
            <a:ext cx="5219403"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Restores restrictive effect by addressing pouch/stoma dilation</a:t>
            </a:r>
            <a:endParaRPr lang="en-US" sz="1458" dirty="0"/>
          </a:p>
        </p:txBody>
      </p:sp>
      <p:sp>
        <p:nvSpPr>
          <p:cNvPr id="7" name="Shape 4"/>
          <p:cNvSpPr/>
          <p:nvPr/>
        </p:nvSpPr>
        <p:spPr>
          <a:xfrm>
            <a:off x="2918259" y="2962700"/>
            <a:ext cx="8868668" cy="12700"/>
          </a:xfrm>
          <a:prstGeom prst="roundRect">
            <a:avLst>
              <a:gd name="adj" fmla="val 625116"/>
            </a:avLst>
          </a:prstGeom>
          <a:solidFill>
            <a:srgbClr val="BFD3D8"/>
          </a:solidFill>
          <a:ln/>
        </p:spPr>
        <p:txBody>
          <a:bodyPr/>
          <a:lstStyle/>
          <a:p>
            <a:endParaRPr lang="it-IT" sz="1500"/>
          </a:p>
        </p:txBody>
      </p:sp>
      <p:sp>
        <p:nvSpPr>
          <p:cNvPr id="8" name="Shape 5"/>
          <p:cNvSpPr/>
          <p:nvPr/>
        </p:nvSpPr>
        <p:spPr>
          <a:xfrm>
            <a:off x="1012367" y="3069856"/>
            <a:ext cx="3622973" cy="1070173"/>
          </a:xfrm>
          <a:prstGeom prst="roundRect">
            <a:avLst>
              <a:gd name="adj" fmla="val 7418"/>
            </a:avLst>
          </a:prstGeom>
          <a:solidFill>
            <a:srgbClr val="D9EDF2"/>
          </a:solidFill>
          <a:ln w="7620">
            <a:solidFill>
              <a:srgbClr val="BFD3D8"/>
            </a:solidFill>
            <a:prstDash val="solid"/>
          </a:ln>
        </p:spPr>
        <p:txBody>
          <a:bodyPr/>
          <a:lstStyle/>
          <a:p>
            <a:endParaRPr lang="it-IT" sz="1500"/>
          </a:p>
        </p:txBody>
      </p:sp>
      <p:pic>
        <p:nvPicPr>
          <p:cNvPr id="9" name="Image 1" descr="preencoded.png"/>
          <p:cNvPicPr>
            <a:picLocks noChangeAspect="1"/>
          </p:cNvPicPr>
          <p:nvPr/>
        </p:nvPicPr>
        <p:blipFill>
          <a:blip r:embed="rId4"/>
          <a:stretch>
            <a:fillRect/>
          </a:stretch>
        </p:blipFill>
        <p:spPr>
          <a:xfrm>
            <a:off x="2690949" y="3438851"/>
            <a:ext cx="265807" cy="332184"/>
          </a:xfrm>
          <a:prstGeom prst="rect">
            <a:avLst/>
          </a:prstGeom>
        </p:spPr>
      </p:pic>
      <p:sp>
        <p:nvSpPr>
          <p:cNvPr id="10" name="Text 6"/>
          <p:cNvSpPr/>
          <p:nvPr/>
        </p:nvSpPr>
        <p:spPr>
          <a:xfrm>
            <a:off x="4824351" y="3258868"/>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Short-term Results</a:t>
            </a:r>
            <a:endParaRPr lang="en-US" sz="1833" dirty="0"/>
          </a:p>
        </p:txBody>
      </p:sp>
      <p:sp>
        <p:nvSpPr>
          <p:cNvPr id="11" name="Text 7"/>
          <p:cNvSpPr/>
          <p:nvPr/>
        </p:nvSpPr>
        <p:spPr>
          <a:xfrm>
            <a:off x="4824351" y="3667550"/>
            <a:ext cx="3074690"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43.1% excess BMI loss at 12 months</a:t>
            </a:r>
            <a:endParaRPr lang="en-US" sz="1458" dirty="0"/>
          </a:p>
        </p:txBody>
      </p:sp>
      <p:sp>
        <p:nvSpPr>
          <p:cNvPr id="12" name="Shape 8"/>
          <p:cNvSpPr/>
          <p:nvPr/>
        </p:nvSpPr>
        <p:spPr>
          <a:xfrm>
            <a:off x="4729795" y="4127329"/>
            <a:ext cx="7057132" cy="12700"/>
          </a:xfrm>
          <a:prstGeom prst="roundRect">
            <a:avLst>
              <a:gd name="adj" fmla="val 625116"/>
            </a:avLst>
          </a:prstGeom>
          <a:solidFill>
            <a:srgbClr val="BFD3D8"/>
          </a:solidFill>
          <a:ln/>
        </p:spPr>
        <p:txBody>
          <a:bodyPr/>
          <a:lstStyle/>
          <a:p>
            <a:endParaRPr lang="it-IT" sz="1500"/>
          </a:p>
        </p:txBody>
      </p:sp>
      <p:sp>
        <p:nvSpPr>
          <p:cNvPr id="13" name="Shape 9"/>
          <p:cNvSpPr/>
          <p:nvPr/>
        </p:nvSpPr>
        <p:spPr>
          <a:xfrm>
            <a:off x="1012367" y="4234486"/>
            <a:ext cx="5434508" cy="1070173"/>
          </a:xfrm>
          <a:prstGeom prst="roundRect">
            <a:avLst>
              <a:gd name="adj" fmla="val 7418"/>
            </a:avLst>
          </a:prstGeom>
          <a:solidFill>
            <a:srgbClr val="D9EDF2"/>
          </a:solidFill>
          <a:ln w="7620">
            <a:solidFill>
              <a:srgbClr val="BFD3D8"/>
            </a:solidFill>
            <a:prstDash val="solid"/>
          </a:ln>
        </p:spPr>
        <p:txBody>
          <a:bodyPr/>
          <a:lstStyle/>
          <a:p>
            <a:endParaRPr lang="it-IT" sz="1500"/>
          </a:p>
        </p:txBody>
      </p:sp>
      <p:pic>
        <p:nvPicPr>
          <p:cNvPr id="14" name="Image 2" descr="preencoded.png"/>
          <p:cNvPicPr>
            <a:picLocks noChangeAspect="1"/>
          </p:cNvPicPr>
          <p:nvPr/>
        </p:nvPicPr>
        <p:blipFill>
          <a:blip r:embed="rId5"/>
          <a:stretch>
            <a:fillRect/>
          </a:stretch>
        </p:blipFill>
        <p:spPr>
          <a:xfrm>
            <a:off x="3596717" y="4603481"/>
            <a:ext cx="265807" cy="332184"/>
          </a:xfrm>
          <a:prstGeom prst="rect">
            <a:avLst/>
          </a:prstGeom>
        </p:spPr>
      </p:pic>
      <p:sp>
        <p:nvSpPr>
          <p:cNvPr id="15" name="Text 10"/>
          <p:cNvSpPr/>
          <p:nvPr/>
        </p:nvSpPr>
        <p:spPr>
          <a:xfrm>
            <a:off x="6635887" y="4423498"/>
            <a:ext cx="2362696" cy="295275"/>
          </a:xfrm>
          <a:prstGeom prst="rect">
            <a:avLst/>
          </a:prstGeom>
          <a:noFill/>
          <a:ln/>
        </p:spPr>
        <p:txBody>
          <a:bodyPr wrap="none" lIns="0" tIns="0" rIns="0" bIns="0" rtlCol="0" anchor="t"/>
          <a:lstStyle/>
          <a:p>
            <a:pPr>
              <a:lnSpc>
                <a:spcPts val="2292"/>
              </a:lnSpc>
            </a:pPr>
            <a:r>
              <a:rPr lang="en-US" sz="1833" dirty="0">
                <a:solidFill>
                  <a:srgbClr val="FF0000"/>
                </a:solidFill>
                <a:latin typeface="Host Grotesk Medium" pitchFamily="34" charset="0"/>
                <a:ea typeface="Host Grotesk Medium" pitchFamily="34" charset="-122"/>
                <a:cs typeface="Host Grotesk Medium" pitchFamily="34" charset="-120"/>
              </a:rPr>
              <a:t>Long-term Results</a:t>
            </a:r>
            <a:endParaRPr lang="en-US" sz="1833" dirty="0">
              <a:solidFill>
                <a:srgbClr val="FF0000"/>
              </a:solidFill>
            </a:endParaRPr>
          </a:p>
        </p:txBody>
      </p:sp>
      <p:sp>
        <p:nvSpPr>
          <p:cNvPr id="16" name="Text 11"/>
          <p:cNvSpPr/>
          <p:nvPr/>
        </p:nvSpPr>
        <p:spPr>
          <a:xfrm>
            <a:off x="6635887" y="4832180"/>
            <a:ext cx="3040558"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Only 14% excess BMI loss at 3 years</a:t>
            </a:r>
            <a:endParaRPr lang="en-US" sz="1458"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46322" y="934344"/>
            <a:ext cx="7472415" cy="1181298"/>
          </a:xfrm>
          <a:prstGeom prst="rect">
            <a:avLst/>
          </a:prstGeom>
          <a:noFill/>
          <a:ln/>
        </p:spPr>
        <p:txBody>
          <a:bodyPr wrap="squar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Pouch Revision: Safety Profile</a:t>
            </a:r>
            <a:endParaRPr lang="en-US" sz="3708" dirty="0"/>
          </a:p>
        </p:txBody>
      </p:sp>
      <p:sp>
        <p:nvSpPr>
          <p:cNvPr id="4" name="Shape 1"/>
          <p:cNvSpPr/>
          <p:nvPr/>
        </p:nvSpPr>
        <p:spPr>
          <a:xfrm>
            <a:off x="661492" y="2931815"/>
            <a:ext cx="425252" cy="425252"/>
          </a:xfrm>
          <a:prstGeom prst="roundRect">
            <a:avLst>
              <a:gd name="adj" fmla="val 18669"/>
            </a:avLst>
          </a:prstGeom>
          <a:solidFill>
            <a:srgbClr val="D9EDF2"/>
          </a:solidFill>
          <a:ln w="7620">
            <a:solidFill>
              <a:srgbClr val="BFD3D8"/>
            </a:solidFill>
            <a:prstDash val="solid"/>
          </a:ln>
        </p:spPr>
        <p:txBody>
          <a:bodyPr/>
          <a:lstStyle/>
          <a:p>
            <a:endParaRPr lang="it-IT" sz="1500"/>
          </a:p>
        </p:txBody>
      </p:sp>
      <p:pic>
        <p:nvPicPr>
          <p:cNvPr id="5" name="Image 1" descr="preencoded.png"/>
          <p:cNvPicPr>
            <a:picLocks noChangeAspect="1"/>
          </p:cNvPicPr>
          <p:nvPr/>
        </p:nvPicPr>
        <p:blipFill>
          <a:blip r:embed="rId3"/>
          <a:stretch>
            <a:fillRect/>
          </a:stretch>
        </p:blipFill>
        <p:spPr>
          <a:xfrm>
            <a:off x="732384" y="2967236"/>
            <a:ext cx="283468" cy="354409"/>
          </a:xfrm>
          <a:prstGeom prst="rect">
            <a:avLst/>
          </a:prstGeom>
        </p:spPr>
      </p:pic>
      <p:sp>
        <p:nvSpPr>
          <p:cNvPr id="6" name="Text 2"/>
          <p:cNvSpPr/>
          <p:nvPr/>
        </p:nvSpPr>
        <p:spPr>
          <a:xfrm>
            <a:off x="1275755" y="2996704"/>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Technical Complexity</a:t>
            </a:r>
            <a:endParaRPr lang="en-US" sz="1833" dirty="0"/>
          </a:p>
        </p:txBody>
      </p:sp>
      <p:sp>
        <p:nvSpPr>
          <p:cNvPr id="7" name="Text 3"/>
          <p:cNvSpPr/>
          <p:nvPr/>
        </p:nvSpPr>
        <p:spPr>
          <a:xfrm>
            <a:off x="1275755" y="3405386"/>
            <a:ext cx="2416175" cy="850404"/>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Challenging</a:t>
            </a:r>
            <a:endParaRPr lang="en-US" sz="1458" dirty="0"/>
          </a:p>
        </p:txBody>
      </p:sp>
      <p:sp>
        <p:nvSpPr>
          <p:cNvPr id="8" name="Shape 4"/>
          <p:cNvSpPr/>
          <p:nvPr/>
        </p:nvSpPr>
        <p:spPr>
          <a:xfrm>
            <a:off x="3928169" y="2931815"/>
            <a:ext cx="425252" cy="425252"/>
          </a:xfrm>
          <a:prstGeom prst="roundRect">
            <a:avLst>
              <a:gd name="adj" fmla="val 18669"/>
            </a:avLst>
          </a:prstGeom>
          <a:solidFill>
            <a:srgbClr val="D9EDF2"/>
          </a:solidFill>
          <a:ln w="7620">
            <a:solidFill>
              <a:srgbClr val="BFD3D8"/>
            </a:solidFill>
            <a:prstDash val="solid"/>
          </a:ln>
        </p:spPr>
        <p:txBody>
          <a:bodyPr/>
          <a:lstStyle/>
          <a:p>
            <a:endParaRPr lang="it-IT" sz="1500"/>
          </a:p>
        </p:txBody>
      </p:sp>
      <p:pic>
        <p:nvPicPr>
          <p:cNvPr id="9" name="Image 2" descr="preencoded.png"/>
          <p:cNvPicPr>
            <a:picLocks noChangeAspect="1"/>
          </p:cNvPicPr>
          <p:nvPr/>
        </p:nvPicPr>
        <p:blipFill>
          <a:blip r:embed="rId4"/>
          <a:stretch>
            <a:fillRect/>
          </a:stretch>
        </p:blipFill>
        <p:spPr>
          <a:xfrm>
            <a:off x="3999062" y="2967236"/>
            <a:ext cx="283468" cy="354409"/>
          </a:xfrm>
          <a:prstGeom prst="rect">
            <a:avLst/>
          </a:prstGeom>
        </p:spPr>
      </p:pic>
      <p:sp>
        <p:nvSpPr>
          <p:cNvPr id="10" name="Text 5"/>
          <p:cNvSpPr/>
          <p:nvPr/>
        </p:nvSpPr>
        <p:spPr>
          <a:xfrm>
            <a:off x="4542433" y="2996704"/>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Complication Rate</a:t>
            </a:r>
            <a:endParaRPr lang="en-US" sz="1833" dirty="0"/>
          </a:p>
        </p:txBody>
      </p:sp>
      <p:sp>
        <p:nvSpPr>
          <p:cNvPr id="11" name="Text 6"/>
          <p:cNvSpPr/>
          <p:nvPr/>
        </p:nvSpPr>
        <p:spPr>
          <a:xfrm>
            <a:off x="4542433" y="3405386"/>
            <a:ext cx="2416175" cy="850404"/>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3.5% major complications </a:t>
            </a:r>
            <a:endParaRPr lang="en-US" sz="1458" dirty="0"/>
          </a:p>
        </p:txBody>
      </p:sp>
      <p:sp>
        <p:nvSpPr>
          <p:cNvPr id="12" name="Shape 7"/>
          <p:cNvSpPr/>
          <p:nvPr/>
        </p:nvSpPr>
        <p:spPr>
          <a:xfrm>
            <a:off x="661492" y="4633813"/>
            <a:ext cx="425252" cy="425252"/>
          </a:xfrm>
          <a:prstGeom prst="roundRect">
            <a:avLst>
              <a:gd name="adj" fmla="val 18669"/>
            </a:avLst>
          </a:prstGeom>
          <a:solidFill>
            <a:srgbClr val="D9EDF2"/>
          </a:solidFill>
          <a:ln w="7620">
            <a:solidFill>
              <a:srgbClr val="BFD3D8"/>
            </a:solidFill>
            <a:prstDash val="solid"/>
          </a:ln>
        </p:spPr>
        <p:txBody>
          <a:bodyPr/>
          <a:lstStyle/>
          <a:p>
            <a:endParaRPr lang="it-IT" sz="1500"/>
          </a:p>
        </p:txBody>
      </p:sp>
      <p:pic>
        <p:nvPicPr>
          <p:cNvPr id="13" name="Image 3" descr="preencoded.png"/>
          <p:cNvPicPr>
            <a:picLocks noChangeAspect="1"/>
          </p:cNvPicPr>
          <p:nvPr/>
        </p:nvPicPr>
        <p:blipFill>
          <a:blip r:embed="rId5"/>
          <a:stretch>
            <a:fillRect/>
          </a:stretch>
        </p:blipFill>
        <p:spPr>
          <a:xfrm>
            <a:off x="732384" y="4669235"/>
            <a:ext cx="283468" cy="354409"/>
          </a:xfrm>
          <a:prstGeom prst="rect">
            <a:avLst/>
          </a:prstGeom>
        </p:spPr>
      </p:pic>
      <p:sp>
        <p:nvSpPr>
          <p:cNvPr id="14" name="Text 8"/>
          <p:cNvSpPr/>
          <p:nvPr/>
        </p:nvSpPr>
        <p:spPr>
          <a:xfrm>
            <a:off x="1275755" y="4698703"/>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Mortality</a:t>
            </a:r>
            <a:endParaRPr lang="en-US" sz="1833" dirty="0"/>
          </a:p>
        </p:txBody>
      </p:sp>
      <p:sp>
        <p:nvSpPr>
          <p:cNvPr id="15" name="Text 9"/>
          <p:cNvSpPr/>
          <p:nvPr/>
        </p:nvSpPr>
        <p:spPr>
          <a:xfrm>
            <a:off x="1275756" y="5107384"/>
            <a:ext cx="5682754"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No mortality reported in reviewed studies</a:t>
            </a:r>
            <a:endParaRPr lang="en-US" sz="1458" dirty="0"/>
          </a:p>
        </p:txBody>
      </p:sp>
      <p:pic>
        <p:nvPicPr>
          <p:cNvPr id="16" name="Immagine 15">
            <a:extLst>
              <a:ext uri="{FF2B5EF4-FFF2-40B4-BE49-F238E27FC236}">
                <a16:creationId xmlns:a16="http://schemas.microsoft.com/office/drawing/2014/main" id="{43778266-ABDF-96DF-54B6-45C816B179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3355" y="910004"/>
            <a:ext cx="5658645" cy="503359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19216" y="677665"/>
            <a:ext cx="7336532" cy="590649"/>
          </a:xfrm>
          <a:prstGeom prst="rect">
            <a:avLst/>
          </a:prstGeom>
          <a:noFill/>
          <a:ln/>
        </p:spPr>
        <p:txBody>
          <a:bodyPr wrap="non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Option 4: Banding the Gastric Pouch</a:t>
            </a:r>
            <a:endParaRPr lang="en-US" sz="3708" dirty="0"/>
          </a:p>
        </p:txBody>
      </p:sp>
      <p:sp>
        <p:nvSpPr>
          <p:cNvPr id="3" name="Text 1"/>
          <p:cNvSpPr/>
          <p:nvPr/>
        </p:nvSpPr>
        <p:spPr>
          <a:xfrm>
            <a:off x="1547714" y="2403574"/>
            <a:ext cx="2362696" cy="295275"/>
          </a:xfrm>
          <a:prstGeom prst="rect">
            <a:avLst/>
          </a:prstGeom>
          <a:noFill/>
          <a:ln/>
        </p:spPr>
        <p:txBody>
          <a:bodyPr wrap="none" lIns="0" tIns="0" rIns="0" bIns="0" rtlCol="0" anchor="t"/>
          <a:lstStyle/>
          <a:p>
            <a:pPr algn="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Procedure</a:t>
            </a:r>
            <a:endParaRPr lang="en-US" sz="1833" dirty="0"/>
          </a:p>
        </p:txBody>
      </p:sp>
      <p:sp>
        <p:nvSpPr>
          <p:cNvPr id="4" name="Text 2"/>
          <p:cNvSpPr/>
          <p:nvPr/>
        </p:nvSpPr>
        <p:spPr>
          <a:xfrm>
            <a:off x="661492" y="2812257"/>
            <a:ext cx="3248918" cy="566936"/>
          </a:xfrm>
          <a:prstGeom prst="rect">
            <a:avLst/>
          </a:prstGeom>
          <a:noFill/>
          <a:ln/>
        </p:spPr>
        <p:txBody>
          <a:bodyPr wrap="square" lIns="0" tIns="0" rIns="0" bIns="0" rtlCol="0" anchor="t"/>
          <a:lstStyle/>
          <a:p>
            <a:pPr algn="r">
              <a:lnSpc>
                <a:spcPts val="2208"/>
              </a:lnSpc>
            </a:pPr>
            <a:r>
              <a:rPr lang="en-US" sz="1458" dirty="0">
                <a:solidFill>
                  <a:srgbClr val="384653"/>
                </a:solidFill>
                <a:latin typeface="Roboto" pitchFamily="34" charset="0"/>
                <a:ea typeface="Roboto" pitchFamily="34" charset="-122"/>
                <a:cs typeface="Roboto" pitchFamily="34" charset="-120"/>
              </a:rPr>
              <a:t>Placing adjustable or non-adjustable band around gastric pouch</a:t>
            </a:r>
            <a:endParaRPr lang="en-US" sz="1458" dirty="0"/>
          </a:p>
        </p:txBody>
      </p:sp>
      <p:pic>
        <p:nvPicPr>
          <p:cNvPr id="5" name="Image 0" descr="preencoded.png"/>
          <p:cNvPicPr>
            <a:picLocks noChangeAspect="1"/>
          </p:cNvPicPr>
          <p:nvPr/>
        </p:nvPicPr>
        <p:blipFill>
          <a:blip r:embed="rId3"/>
          <a:stretch>
            <a:fillRect/>
          </a:stretch>
        </p:blipFill>
        <p:spPr>
          <a:xfrm>
            <a:off x="4193878" y="2011264"/>
            <a:ext cx="3804146" cy="3804146"/>
          </a:xfrm>
          <a:prstGeom prst="rect">
            <a:avLst/>
          </a:prstGeom>
        </p:spPr>
      </p:pic>
      <p:pic>
        <p:nvPicPr>
          <p:cNvPr id="6" name="Image 1" descr="preencoded.png"/>
          <p:cNvPicPr>
            <a:picLocks noChangeAspect="1"/>
          </p:cNvPicPr>
          <p:nvPr/>
        </p:nvPicPr>
        <p:blipFill>
          <a:blip r:embed="rId4"/>
          <a:stretch>
            <a:fillRect/>
          </a:stretch>
        </p:blipFill>
        <p:spPr>
          <a:xfrm>
            <a:off x="5188943" y="2647157"/>
            <a:ext cx="282773" cy="353517"/>
          </a:xfrm>
          <a:prstGeom prst="rect">
            <a:avLst/>
          </a:prstGeom>
        </p:spPr>
      </p:pic>
      <p:sp>
        <p:nvSpPr>
          <p:cNvPr id="7" name="Text 3"/>
          <p:cNvSpPr/>
          <p:nvPr/>
        </p:nvSpPr>
        <p:spPr>
          <a:xfrm>
            <a:off x="8281492" y="2403574"/>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Purpose</a:t>
            </a:r>
            <a:endParaRPr lang="en-US" sz="1833" dirty="0"/>
          </a:p>
        </p:txBody>
      </p:sp>
      <p:sp>
        <p:nvSpPr>
          <p:cNvPr id="8" name="Text 4"/>
          <p:cNvSpPr/>
          <p:nvPr/>
        </p:nvSpPr>
        <p:spPr>
          <a:xfrm>
            <a:off x="8281492" y="2812257"/>
            <a:ext cx="3249018" cy="566936"/>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Prevents post-prandial pouch dilation, retains restrictive effect</a:t>
            </a:r>
            <a:endParaRPr lang="en-US" sz="1458" dirty="0"/>
          </a:p>
        </p:txBody>
      </p:sp>
      <p:pic>
        <p:nvPicPr>
          <p:cNvPr id="9" name="Image 2" descr="preencoded.png"/>
          <p:cNvPicPr>
            <a:picLocks noChangeAspect="1"/>
          </p:cNvPicPr>
          <p:nvPr/>
        </p:nvPicPr>
        <p:blipFill>
          <a:blip r:embed="rId5"/>
          <a:stretch>
            <a:fillRect/>
          </a:stretch>
        </p:blipFill>
        <p:spPr>
          <a:xfrm>
            <a:off x="4193878" y="2011264"/>
            <a:ext cx="3804146" cy="3804146"/>
          </a:xfrm>
          <a:prstGeom prst="rect">
            <a:avLst/>
          </a:prstGeom>
        </p:spPr>
      </p:pic>
      <p:pic>
        <p:nvPicPr>
          <p:cNvPr id="10" name="Image 3" descr="preencoded.png"/>
          <p:cNvPicPr>
            <a:picLocks noChangeAspect="1"/>
          </p:cNvPicPr>
          <p:nvPr/>
        </p:nvPicPr>
        <p:blipFill>
          <a:blip r:embed="rId6"/>
          <a:stretch>
            <a:fillRect/>
          </a:stretch>
        </p:blipFill>
        <p:spPr>
          <a:xfrm>
            <a:off x="7043837" y="2970907"/>
            <a:ext cx="282773" cy="353517"/>
          </a:xfrm>
          <a:prstGeom prst="rect">
            <a:avLst/>
          </a:prstGeom>
        </p:spPr>
      </p:pic>
      <p:sp>
        <p:nvSpPr>
          <p:cNvPr id="11" name="Text 5"/>
          <p:cNvSpPr/>
          <p:nvPr/>
        </p:nvSpPr>
        <p:spPr>
          <a:xfrm>
            <a:off x="8281492" y="4447382"/>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Effectiveness</a:t>
            </a:r>
            <a:endParaRPr lang="en-US" sz="1833" dirty="0"/>
          </a:p>
        </p:txBody>
      </p:sp>
      <p:sp>
        <p:nvSpPr>
          <p:cNvPr id="12" name="Text 6"/>
          <p:cNvSpPr/>
          <p:nvPr/>
        </p:nvSpPr>
        <p:spPr>
          <a:xfrm>
            <a:off x="8281492" y="4856064"/>
            <a:ext cx="3249018" cy="566936"/>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47.3% excess BMI loss at 3 years, 65.9% EWL at 5 years</a:t>
            </a:r>
            <a:endParaRPr lang="en-US" sz="1458" dirty="0"/>
          </a:p>
        </p:txBody>
      </p:sp>
      <p:pic>
        <p:nvPicPr>
          <p:cNvPr id="13" name="Image 4" descr="preencoded.png"/>
          <p:cNvPicPr>
            <a:picLocks noChangeAspect="1"/>
          </p:cNvPicPr>
          <p:nvPr/>
        </p:nvPicPr>
        <p:blipFill>
          <a:blip r:embed="rId7"/>
          <a:stretch>
            <a:fillRect/>
          </a:stretch>
        </p:blipFill>
        <p:spPr>
          <a:xfrm>
            <a:off x="4193878" y="2011264"/>
            <a:ext cx="3804146" cy="3804146"/>
          </a:xfrm>
          <a:prstGeom prst="rect">
            <a:avLst/>
          </a:prstGeom>
        </p:spPr>
      </p:pic>
      <p:pic>
        <p:nvPicPr>
          <p:cNvPr id="14" name="Image 5" descr="preencoded.png"/>
          <p:cNvPicPr>
            <a:picLocks noChangeAspect="1"/>
          </p:cNvPicPr>
          <p:nvPr/>
        </p:nvPicPr>
        <p:blipFill>
          <a:blip r:embed="rId8"/>
          <a:stretch>
            <a:fillRect/>
          </a:stretch>
        </p:blipFill>
        <p:spPr>
          <a:xfrm>
            <a:off x="6720086" y="4825802"/>
            <a:ext cx="282773" cy="353517"/>
          </a:xfrm>
          <a:prstGeom prst="rect">
            <a:avLst/>
          </a:prstGeom>
        </p:spPr>
      </p:pic>
      <p:sp>
        <p:nvSpPr>
          <p:cNvPr id="15" name="Text 7"/>
          <p:cNvSpPr/>
          <p:nvPr/>
        </p:nvSpPr>
        <p:spPr>
          <a:xfrm>
            <a:off x="1547714" y="4447382"/>
            <a:ext cx="2362696" cy="295275"/>
          </a:xfrm>
          <a:prstGeom prst="rect">
            <a:avLst/>
          </a:prstGeom>
          <a:noFill/>
          <a:ln/>
        </p:spPr>
        <p:txBody>
          <a:bodyPr wrap="none" lIns="0" tIns="0" rIns="0" bIns="0" rtlCol="0" anchor="t"/>
          <a:lstStyle/>
          <a:p>
            <a:pPr algn="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Complications</a:t>
            </a:r>
            <a:endParaRPr lang="en-US" sz="1833" dirty="0"/>
          </a:p>
        </p:txBody>
      </p:sp>
      <p:sp>
        <p:nvSpPr>
          <p:cNvPr id="16" name="Text 8"/>
          <p:cNvSpPr/>
          <p:nvPr/>
        </p:nvSpPr>
        <p:spPr>
          <a:xfrm>
            <a:off x="661492" y="4856064"/>
            <a:ext cx="3248918" cy="566936"/>
          </a:xfrm>
          <a:prstGeom prst="rect">
            <a:avLst/>
          </a:prstGeom>
          <a:noFill/>
          <a:ln/>
        </p:spPr>
        <p:txBody>
          <a:bodyPr wrap="square" lIns="0" tIns="0" rIns="0" bIns="0" rtlCol="0" anchor="t"/>
          <a:lstStyle/>
          <a:p>
            <a:pPr algn="r">
              <a:lnSpc>
                <a:spcPts val="2208"/>
              </a:lnSpc>
            </a:pPr>
            <a:r>
              <a:rPr lang="en-US" sz="1458" dirty="0">
                <a:solidFill>
                  <a:srgbClr val="FF0000"/>
                </a:solidFill>
                <a:latin typeface="Roboto" pitchFamily="34" charset="0"/>
                <a:ea typeface="Roboto" pitchFamily="34" charset="-122"/>
                <a:cs typeface="Roboto" pitchFamily="34" charset="-120"/>
              </a:rPr>
              <a:t>24% reoperation rate, 8% band removal </a:t>
            </a:r>
            <a:r>
              <a:rPr lang="en-US" sz="1458" dirty="0">
                <a:solidFill>
                  <a:srgbClr val="384653"/>
                </a:solidFill>
                <a:latin typeface="Roboto" pitchFamily="34" charset="0"/>
                <a:ea typeface="Roboto" pitchFamily="34" charset="-122"/>
                <a:cs typeface="Roboto" pitchFamily="34" charset="-120"/>
              </a:rPr>
              <a:t>rate at 5 years</a:t>
            </a:r>
            <a:endParaRPr lang="en-US" sz="1458" dirty="0"/>
          </a:p>
        </p:txBody>
      </p:sp>
      <p:pic>
        <p:nvPicPr>
          <p:cNvPr id="17" name="Image 6" descr="preencoded.png"/>
          <p:cNvPicPr>
            <a:picLocks noChangeAspect="1"/>
          </p:cNvPicPr>
          <p:nvPr/>
        </p:nvPicPr>
        <p:blipFill>
          <a:blip r:embed="rId9"/>
          <a:stretch>
            <a:fillRect/>
          </a:stretch>
        </p:blipFill>
        <p:spPr>
          <a:xfrm>
            <a:off x="4193878" y="2011264"/>
            <a:ext cx="3804146" cy="3804146"/>
          </a:xfrm>
          <a:prstGeom prst="rect">
            <a:avLst/>
          </a:prstGeom>
        </p:spPr>
      </p:pic>
      <p:pic>
        <p:nvPicPr>
          <p:cNvPr id="18" name="Image 7" descr="preencoded.png"/>
          <p:cNvPicPr>
            <a:picLocks noChangeAspect="1"/>
          </p:cNvPicPr>
          <p:nvPr/>
        </p:nvPicPr>
        <p:blipFill>
          <a:blip r:embed="rId10"/>
          <a:stretch>
            <a:fillRect/>
          </a:stretch>
        </p:blipFill>
        <p:spPr>
          <a:xfrm>
            <a:off x="4865192" y="4502051"/>
            <a:ext cx="282773" cy="35351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4294967295"/>
          </p:nvPr>
        </p:nvSpPr>
        <p:spPr>
          <a:xfrm>
            <a:off x="740735" y="1884917"/>
            <a:ext cx="10058400" cy="3760788"/>
          </a:xfrm>
        </p:spPr>
        <p:txBody>
          <a:bodyPr/>
          <a:lstStyle/>
          <a:p>
            <a:pPr>
              <a:buFontTx/>
              <a:buNone/>
            </a:pPr>
            <a:r>
              <a:rPr lang="en-US" altLang="it-IT" sz="2800" dirty="0">
                <a:solidFill>
                  <a:schemeClr val="accent1">
                    <a:lumMod val="50000"/>
                  </a:schemeClr>
                </a:solidFill>
                <a:latin typeface="Host Grotesk Medium"/>
              </a:rPr>
              <a:t>Fisher after an in depth review concluded in </a:t>
            </a:r>
            <a:r>
              <a:rPr lang="en-US" altLang="it-IT" sz="2800" b="1" dirty="0">
                <a:solidFill>
                  <a:schemeClr val="accent1">
                    <a:lumMod val="50000"/>
                  </a:schemeClr>
                </a:solidFill>
                <a:latin typeface="Host Grotesk Medium"/>
              </a:rPr>
              <a:t>1999</a:t>
            </a:r>
            <a:r>
              <a:rPr lang="en-US" altLang="it-IT" sz="2800" dirty="0">
                <a:solidFill>
                  <a:schemeClr val="accent1">
                    <a:lumMod val="50000"/>
                  </a:schemeClr>
                </a:solidFill>
                <a:latin typeface="Host Grotesk Medium"/>
              </a:rPr>
              <a:t> that:</a:t>
            </a:r>
          </a:p>
          <a:p>
            <a:r>
              <a:rPr lang="en-US" altLang="it-IT" sz="2800" dirty="0">
                <a:solidFill>
                  <a:schemeClr val="accent1">
                    <a:lumMod val="50000"/>
                  </a:schemeClr>
                </a:solidFill>
                <a:latin typeface="Host Grotesk Medium"/>
              </a:rPr>
              <a:t> </a:t>
            </a:r>
            <a:r>
              <a:rPr lang="ja-JP" altLang="en-US" sz="2800" dirty="0">
                <a:solidFill>
                  <a:schemeClr val="accent1">
                    <a:lumMod val="50000"/>
                  </a:schemeClr>
                </a:solidFill>
                <a:latin typeface="Host Grotesk Medium"/>
              </a:rPr>
              <a:t>“</a:t>
            </a:r>
            <a:r>
              <a:rPr lang="en-US" altLang="ja-JP" sz="2800" dirty="0">
                <a:solidFill>
                  <a:schemeClr val="accent1">
                    <a:lumMod val="50000"/>
                  </a:schemeClr>
                </a:solidFill>
                <a:latin typeface="Host Grotesk Medium"/>
              </a:rPr>
              <a:t> Long-term results suggest that a </a:t>
            </a:r>
            <a:r>
              <a:rPr lang="en-US" altLang="ja-JP" sz="2800" dirty="0" err="1">
                <a:solidFill>
                  <a:schemeClr val="accent1">
                    <a:lumMod val="50000"/>
                  </a:schemeClr>
                </a:solidFill>
                <a:latin typeface="Host Grotesk Medium"/>
              </a:rPr>
              <a:t>silastic</a:t>
            </a:r>
            <a:r>
              <a:rPr lang="en-US" altLang="ja-JP" sz="2800" dirty="0">
                <a:solidFill>
                  <a:schemeClr val="accent1">
                    <a:lumMod val="50000"/>
                  </a:schemeClr>
                </a:solidFill>
                <a:latin typeface="Host Grotesk Medium"/>
              </a:rPr>
              <a:t> ring encircling the stomach pouch proximal to the </a:t>
            </a:r>
            <a:r>
              <a:rPr lang="en-US" altLang="ja-JP" sz="2800" dirty="0" err="1">
                <a:solidFill>
                  <a:schemeClr val="accent1">
                    <a:lumMod val="50000"/>
                  </a:schemeClr>
                </a:solidFill>
                <a:latin typeface="Host Grotesk Medium"/>
              </a:rPr>
              <a:t>gastroenterostomy</a:t>
            </a:r>
            <a:r>
              <a:rPr lang="en-US" altLang="ja-JP" sz="2800" dirty="0">
                <a:solidFill>
                  <a:schemeClr val="accent1">
                    <a:lumMod val="50000"/>
                  </a:schemeClr>
                </a:solidFill>
                <a:latin typeface="Host Grotesk Medium"/>
              </a:rPr>
              <a:t> may improve the outcome following gastric bypass surgery, resulting in </a:t>
            </a:r>
            <a:r>
              <a:rPr lang="en-US" altLang="ja-JP" sz="2800" u="sng" dirty="0">
                <a:solidFill>
                  <a:schemeClr val="accent1">
                    <a:lumMod val="50000"/>
                  </a:schemeClr>
                </a:solidFill>
                <a:latin typeface="Host Grotesk Medium"/>
              </a:rPr>
              <a:t>more weight loss</a:t>
            </a:r>
            <a:r>
              <a:rPr lang="en-US" altLang="ja-JP" sz="2800" dirty="0">
                <a:solidFill>
                  <a:schemeClr val="accent1">
                    <a:lumMod val="50000"/>
                  </a:schemeClr>
                </a:solidFill>
                <a:latin typeface="Host Grotesk Medium"/>
              </a:rPr>
              <a:t> by a greater number of patients sustained for a </a:t>
            </a:r>
            <a:r>
              <a:rPr lang="en-US" altLang="ja-JP" sz="2800" u="sng" dirty="0">
                <a:solidFill>
                  <a:schemeClr val="accent1">
                    <a:lumMod val="50000"/>
                  </a:schemeClr>
                </a:solidFill>
                <a:latin typeface="Host Grotesk Medium"/>
              </a:rPr>
              <a:t>longer time</a:t>
            </a:r>
            <a:r>
              <a:rPr lang="ja-JP" altLang="en-US" sz="2800" dirty="0">
                <a:solidFill>
                  <a:schemeClr val="accent1">
                    <a:lumMod val="50000"/>
                  </a:schemeClr>
                </a:solidFill>
                <a:latin typeface="Host Grotesk Medium"/>
              </a:rPr>
              <a:t>”</a:t>
            </a:r>
            <a:endParaRPr lang="en-US" altLang="ja-JP" sz="2800" dirty="0">
              <a:solidFill>
                <a:schemeClr val="accent1">
                  <a:lumMod val="50000"/>
                </a:schemeClr>
              </a:solidFill>
              <a:latin typeface="Host Grotesk Medium"/>
            </a:endParaRPr>
          </a:p>
          <a:p>
            <a:r>
              <a:rPr lang="en-US" altLang="it-IT" sz="1800" dirty="0">
                <a:solidFill>
                  <a:schemeClr val="accent1">
                    <a:lumMod val="50000"/>
                  </a:schemeClr>
                </a:solidFill>
                <a:latin typeface="Host Grotesk Medium"/>
              </a:rPr>
              <a:t>Fisher BL, Barber AE, </a:t>
            </a:r>
            <a:r>
              <a:rPr lang="en-US" altLang="it-IT" sz="1800" dirty="0" err="1">
                <a:solidFill>
                  <a:schemeClr val="accent1">
                    <a:lumMod val="50000"/>
                  </a:schemeClr>
                </a:solidFill>
                <a:latin typeface="Host Grotesk Medium"/>
              </a:rPr>
              <a:t>Eur</a:t>
            </a:r>
            <a:r>
              <a:rPr lang="en-US" altLang="it-IT" sz="1800" dirty="0">
                <a:solidFill>
                  <a:schemeClr val="accent1">
                    <a:lumMod val="50000"/>
                  </a:schemeClr>
                </a:solidFill>
                <a:latin typeface="Host Grotesk Medium"/>
              </a:rPr>
              <a:t> J </a:t>
            </a:r>
            <a:r>
              <a:rPr lang="en-US" altLang="it-IT" sz="1800" dirty="0" err="1">
                <a:solidFill>
                  <a:schemeClr val="accent1">
                    <a:lumMod val="50000"/>
                  </a:schemeClr>
                </a:solidFill>
                <a:latin typeface="Host Grotesk Medium"/>
              </a:rPr>
              <a:t>Gastroenterol</a:t>
            </a:r>
            <a:r>
              <a:rPr lang="en-US" altLang="it-IT" sz="1800" dirty="0">
                <a:solidFill>
                  <a:schemeClr val="accent1">
                    <a:lumMod val="50000"/>
                  </a:schemeClr>
                </a:solidFill>
                <a:latin typeface="Host Grotesk Medium"/>
              </a:rPr>
              <a:t> </a:t>
            </a:r>
            <a:r>
              <a:rPr lang="en-US" altLang="it-IT" sz="1800" dirty="0" err="1">
                <a:solidFill>
                  <a:schemeClr val="accent1">
                    <a:lumMod val="50000"/>
                  </a:schemeClr>
                </a:solidFill>
                <a:latin typeface="Host Grotesk Medium"/>
              </a:rPr>
              <a:t>Hepatol</a:t>
            </a:r>
            <a:r>
              <a:rPr lang="en-US" altLang="it-IT" sz="1800" dirty="0">
                <a:solidFill>
                  <a:schemeClr val="accent1">
                    <a:lumMod val="50000"/>
                  </a:schemeClr>
                </a:solidFill>
                <a:latin typeface="Host Grotesk Medium"/>
              </a:rPr>
              <a:t> 1999; 11:93-97</a:t>
            </a:r>
          </a:p>
        </p:txBody>
      </p:sp>
      <p:sp>
        <p:nvSpPr>
          <p:cNvPr id="2" name="Text 0">
            <a:extLst>
              <a:ext uri="{FF2B5EF4-FFF2-40B4-BE49-F238E27FC236}">
                <a16:creationId xmlns:a16="http://schemas.microsoft.com/office/drawing/2014/main" id="{76036FC9-4275-8014-FFF8-86B78AF377FB}"/>
              </a:ext>
            </a:extLst>
          </p:cNvPr>
          <p:cNvSpPr/>
          <p:nvPr/>
        </p:nvSpPr>
        <p:spPr>
          <a:xfrm>
            <a:off x="619216" y="677665"/>
            <a:ext cx="7336532" cy="590649"/>
          </a:xfrm>
          <a:prstGeom prst="rect">
            <a:avLst/>
          </a:prstGeom>
          <a:noFill/>
          <a:ln/>
        </p:spPr>
        <p:txBody>
          <a:bodyPr wrap="non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Banding the Gastric Pouch</a:t>
            </a:r>
            <a:endParaRPr lang="en-US" sz="3708" dirty="0"/>
          </a:p>
        </p:txBody>
      </p:sp>
    </p:spTree>
    <p:extLst>
      <p:ext uri="{BB962C8B-B14F-4D97-AF65-F5344CB8AC3E}">
        <p14:creationId xmlns:p14="http://schemas.microsoft.com/office/powerpoint/2010/main" val="3263943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magine 1" descr="Screen Captur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341438"/>
            <a:ext cx="39893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2279651" y="188914"/>
            <a:ext cx="7993063" cy="534987"/>
          </a:xfrm>
          <a:prstGeom prst="rect">
            <a:avLst/>
          </a:prstGeom>
          <a:noFill/>
          <a:ln>
            <a:noFill/>
          </a:ln>
          <a:effectLst>
            <a:prstShdw prst="shdw17" dist="17961" dir="2700000">
              <a:srgbClr val="00175F"/>
            </a:prstShdw>
          </a:effectLst>
        </p:spPr>
        <p:txBody>
          <a:bodyPr wrap="square">
            <a:spAutoFit/>
          </a:bodyPr>
          <a:lstStyle>
            <a:lvl1pPr defTabSz="762000"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762000"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762000"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762000"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7620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defRPr/>
            </a:pPr>
            <a:r>
              <a:rPr lang="fr-FR" altLang="it-IT" sz="3200" b="1" dirty="0" err="1">
                <a:solidFill>
                  <a:schemeClr val="accent2">
                    <a:lumMod val="75000"/>
                  </a:schemeClr>
                </a:solidFill>
                <a:effectLst>
                  <a:outerShdw blurRad="38100" dist="38100" dir="2700000" algn="tl">
                    <a:srgbClr val="000000"/>
                  </a:outerShdw>
                </a:effectLst>
              </a:rPr>
              <a:t>Banded</a:t>
            </a:r>
            <a:r>
              <a:rPr lang="fr-FR" altLang="it-IT" sz="3200" b="1" dirty="0">
                <a:solidFill>
                  <a:schemeClr val="accent2">
                    <a:lumMod val="75000"/>
                  </a:schemeClr>
                </a:solidFill>
                <a:effectLst>
                  <a:outerShdw blurRad="38100" dist="38100" dir="2700000" algn="tl">
                    <a:srgbClr val="000000"/>
                  </a:outerShdw>
                </a:effectLst>
              </a:rPr>
              <a:t> RYGBP  </a:t>
            </a:r>
          </a:p>
        </p:txBody>
      </p:sp>
      <p:pic>
        <p:nvPicPr>
          <p:cNvPr id="25604" name="Immagine 3" descr="Screen Capture.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9814" y="1341438"/>
            <a:ext cx="4548187"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Immagine 4" descr="Screen Captur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3087689"/>
            <a:ext cx="594042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Immagine 5" descr="Screen Capture.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51088" y="5013325"/>
            <a:ext cx="525145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Immagine 6" descr="Screen Capture.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00825" y="4221163"/>
            <a:ext cx="3784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59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14555" y="1041245"/>
            <a:ext cx="3335338" cy="838528"/>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55" y="2492102"/>
            <a:ext cx="7698088" cy="3240360"/>
          </a:xfrm>
          <a:prstGeom prst="rect">
            <a:avLst/>
          </a:prstGeom>
        </p:spPr>
      </p:pic>
      <p:pic>
        <p:nvPicPr>
          <p:cNvPr id="2" name="Segnaposto contenuto 3">
            <a:extLst>
              <a:ext uri="{FF2B5EF4-FFF2-40B4-BE49-F238E27FC236}">
                <a16:creationId xmlns:a16="http://schemas.microsoft.com/office/drawing/2014/main" id="{70289C6A-DC9B-22D9-AF0D-720E508D8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4940" y="653902"/>
            <a:ext cx="3335338" cy="4524375"/>
          </a:xfrm>
          <a:prstGeom prst="rect">
            <a:avLst/>
          </a:prstGeom>
        </p:spPr>
      </p:pic>
      <p:sp>
        <p:nvSpPr>
          <p:cNvPr id="3" name="Rettangolo 2">
            <a:extLst>
              <a:ext uri="{FF2B5EF4-FFF2-40B4-BE49-F238E27FC236}">
                <a16:creationId xmlns:a16="http://schemas.microsoft.com/office/drawing/2014/main" id="{19A7D2E5-323E-166D-C2AA-A8AF9A00577F}"/>
              </a:ext>
            </a:extLst>
          </p:cNvPr>
          <p:cNvSpPr/>
          <p:nvPr/>
        </p:nvSpPr>
        <p:spPr bwMode="auto">
          <a:xfrm>
            <a:off x="9125579" y="1460509"/>
            <a:ext cx="1584176" cy="72008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pPr>
            <a:endParaRPr kumimoji="0" lang="it-IT" sz="1800" b="0" i="0" u="none" strike="noStrike" cap="none" normalizeH="0" baseline="0">
              <a:ln>
                <a:noFill/>
              </a:ln>
              <a:effectLst/>
              <a:latin typeface="Arial" charset="0"/>
              <a:ea typeface="Arial Unicode MS" pitchFamily="34" charset="-128"/>
              <a:cs typeface="Arial Unicode MS" pitchFamily="34" charset="-128"/>
            </a:endParaRPr>
          </a:p>
        </p:txBody>
      </p:sp>
      <p:sp>
        <p:nvSpPr>
          <p:cNvPr id="7" name="Rettangolo con angoli arrotondati 6">
            <a:extLst>
              <a:ext uri="{FF2B5EF4-FFF2-40B4-BE49-F238E27FC236}">
                <a16:creationId xmlns:a16="http://schemas.microsoft.com/office/drawing/2014/main" id="{C9840F4B-2A88-142B-8D35-5207F573238F}"/>
              </a:ext>
            </a:extLst>
          </p:cNvPr>
          <p:cNvSpPr/>
          <p:nvPr/>
        </p:nvSpPr>
        <p:spPr>
          <a:xfrm>
            <a:off x="1903228" y="3721396"/>
            <a:ext cx="1467293" cy="40403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pic>
        <p:nvPicPr>
          <p:cNvPr id="6" name="Immagine 7" descr="images-2.jpeg">
            <a:extLst>
              <a:ext uri="{FF2B5EF4-FFF2-40B4-BE49-F238E27FC236}">
                <a16:creationId xmlns:a16="http://schemas.microsoft.com/office/drawing/2014/main" id="{C5500FE5-AE00-61EC-1B2D-B5849E552C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59998"/>
            <a:ext cx="38100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873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a:stretch>
            <a:fillRect/>
          </a:stretch>
        </p:blipFill>
        <p:spPr>
          <a:xfrm>
            <a:off x="1010093" y="1785274"/>
            <a:ext cx="3387725" cy="3600450"/>
          </a:xfrm>
          <a:prstGeom prst="rect">
            <a:avLst/>
          </a:prstGeom>
        </p:spPr>
      </p:pic>
      <p:sp>
        <p:nvSpPr>
          <p:cNvPr id="5" name="Text Box 4"/>
          <p:cNvSpPr txBox="1">
            <a:spLocks noChangeArrowheads="1"/>
          </p:cNvSpPr>
          <p:nvPr/>
        </p:nvSpPr>
        <p:spPr bwMode="auto">
          <a:xfrm>
            <a:off x="5735960" y="1628801"/>
            <a:ext cx="445186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u="sng" dirty="0">
                <a:solidFill>
                  <a:srgbClr val="2F305C"/>
                </a:solidFill>
                <a:ea typeface="Host Grotesk Medium"/>
              </a:rPr>
              <a:t>Band erosion  &lt; 2% </a:t>
            </a:r>
          </a:p>
          <a:p>
            <a:pPr eaLnBrk="1" hangingPunct="1">
              <a:spcBef>
                <a:spcPct val="0"/>
              </a:spcBef>
              <a:buFontTx/>
              <a:buNone/>
            </a:pPr>
            <a:endParaRPr lang="en-US" altLang="it-IT" sz="1600" dirty="0">
              <a:solidFill>
                <a:srgbClr val="2F305C"/>
              </a:solidFill>
              <a:ea typeface="Host Grotesk Medium"/>
            </a:endParaRPr>
          </a:p>
          <a:p>
            <a:pPr marL="285750" indent="-285750" hangingPunct="1">
              <a:spcBef>
                <a:spcPct val="0"/>
              </a:spcBef>
              <a:buClr>
                <a:schemeClr val="accent2">
                  <a:lumMod val="75000"/>
                </a:schemeClr>
              </a:buClr>
            </a:pPr>
            <a:r>
              <a:rPr lang="en-US" altLang="it-IT" sz="1600" dirty="0">
                <a:solidFill>
                  <a:srgbClr val="2F305C"/>
                </a:solidFill>
                <a:ea typeface="Host Grotesk Medium"/>
              </a:rPr>
              <a:t>Incidence directly related to infection</a:t>
            </a:r>
          </a:p>
          <a:p>
            <a:pPr marL="285750" indent="-285750" hangingPunct="1">
              <a:spcBef>
                <a:spcPct val="0"/>
              </a:spcBef>
              <a:buClr>
                <a:schemeClr val="accent2">
                  <a:lumMod val="75000"/>
                </a:schemeClr>
              </a:buClr>
            </a:pPr>
            <a:r>
              <a:rPr lang="en-US" altLang="it-IT" sz="1600" dirty="0">
                <a:solidFill>
                  <a:srgbClr val="2F305C"/>
                </a:solidFill>
                <a:ea typeface="Host Grotesk Medium"/>
              </a:rPr>
              <a:t>Conservative treatment</a:t>
            </a:r>
          </a:p>
          <a:p>
            <a:pPr marL="285750" indent="-285750" hangingPunct="1">
              <a:spcBef>
                <a:spcPct val="0"/>
              </a:spcBef>
              <a:buClr>
                <a:schemeClr val="accent2">
                  <a:lumMod val="75000"/>
                </a:schemeClr>
              </a:buClr>
            </a:pPr>
            <a:r>
              <a:rPr lang="en-US" altLang="it-IT" sz="1600" dirty="0">
                <a:solidFill>
                  <a:srgbClr val="2F305C"/>
                </a:solidFill>
                <a:ea typeface="Host Grotesk Medium"/>
              </a:rPr>
              <a:t>Endoscopic management when it occurs</a:t>
            </a:r>
          </a:p>
          <a:p>
            <a:pPr eaLnBrk="1" hangingPunct="1">
              <a:spcBef>
                <a:spcPct val="0"/>
              </a:spcBef>
              <a:buFontTx/>
              <a:buNone/>
            </a:pPr>
            <a:endParaRPr lang="en-US" altLang="it-IT" sz="1600" dirty="0">
              <a:solidFill>
                <a:srgbClr val="2F305C"/>
              </a:solidFill>
              <a:ea typeface="Host Grotesk Medium"/>
            </a:endParaRPr>
          </a:p>
          <a:p>
            <a:pPr eaLnBrk="1" hangingPunct="1">
              <a:spcBef>
                <a:spcPct val="0"/>
              </a:spcBef>
              <a:buFontTx/>
              <a:buNone/>
            </a:pPr>
            <a:r>
              <a:rPr lang="en-US" altLang="it-IT" sz="1600" u="sng" dirty="0">
                <a:solidFill>
                  <a:srgbClr val="2F305C"/>
                </a:solidFill>
                <a:ea typeface="Host Grotesk Medium"/>
              </a:rPr>
              <a:t>Kinking or Slippage  &lt; 1% </a:t>
            </a:r>
          </a:p>
          <a:p>
            <a:pPr eaLnBrk="1" hangingPunct="1">
              <a:spcBef>
                <a:spcPct val="0"/>
              </a:spcBef>
              <a:buFontTx/>
              <a:buNone/>
            </a:pPr>
            <a:endParaRPr lang="en-US" altLang="it-IT" sz="1600" dirty="0">
              <a:solidFill>
                <a:srgbClr val="2F305C"/>
              </a:solidFill>
              <a:ea typeface="Host Grotesk Medium"/>
            </a:endParaRPr>
          </a:p>
          <a:p>
            <a:pPr marL="285750" indent="-285750" eaLnBrk="1" hangingPunct="1">
              <a:spcBef>
                <a:spcPct val="0"/>
              </a:spcBef>
              <a:buClr>
                <a:schemeClr val="accent2">
                  <a:lumMod val="75000"/>
                </a:schemeClr>
              </a:buClr>
              <a:buFont typeface="Arial" panose="020B0604020202020204" pitchFamily="34" charset="0"/>
              <a:buChar char="•"/>
            </a:pPr>
            <a:r>
              <a:rPr lang="en-US" altLang="it-IT" sz="1600" dirty="0">
                <a:solidFill>
                  <a:srgbClr val="2F305C"/>
                </a:solidFill>
                <a:ea typeface="Host Grotesk Medium"/>
              </a:rPr>
              <a:t>Functional Obstruction</a:t>
            </a:r>
          </a:p>
          <a:p>
            <a:pPr marL="285750" indent="-285750" eaLnBrk="1" hangingPunct="1">
              <a:spcBef>
                <a:spcPct val="0"/>
              </a:spcBef>
              <a:buClr>
                <a:schemeClr val="accent2">
                  <a:lumMod val="75000"/>
                </a:schemeClr>
              </a:buClr>
              <a:buFont typeface="Arial" panose="020B0604020202020204" pitchFamily="34" charset="0"/>
              <a:buChar char="•"/>
            </a:pPr>
            <a:r>
              <a:rPr lang="en-US" altLang="it-IT" sz="1600" dirty="0">
                <a:solidFill>
                  <a:srgbClr val="2F305C"/>
                </a:solidFill>
                <a:ea typeface="Host Grotesk Medium"/>
              </a:rPr>
              <a:t>Adhesion to Liver</a:t>
            </a:r>
          </a:p>
          <a:p>
            <a:pPr marL="285750" indent="-285750" eaLnBrk="1" hangingPunct="1">
              <a:spcBef>
                <a:spcPct val="0"/>
              </a:spcBef>
              <a:buClr>
                <a:schemeClr val="accent2">
                  <a:lumMod val="75000"/>
                </a:schemeClr>
              </a:buClr>
              <a:buFont typeface="Arial" panose="020B0604020202020204" pitchFamily="34" charset="0"/>
              <a:buChar char="•"/>
            </a:pPr>
            <a:r>
              <a:rPr lang="en-US" altLang="it-IT" sz="1600" dirty="0">
                <a:solidFill>
                  <a:srgbClr val="2F305C"/>
                </a:solidFill>
                <a:ea typeface="Host Grotesk Medium"/>
              </a:rPr>
              <a:t>Surgical removal and  replacement</a:t>
            </a:r>
          </a:p>
          <a:p>
            <a:pPr eaLnBrk="1" hangingPunct="1">
              <a:spcBef>
                <a:spcPct val="0"/>
              </a:spcBef>
              <a:buFontTx/>
              <a:buNone/>
            </a:pPr>
            <a:endParaRPr lang="en-US" altLang="it-IT" sz="1600" dirty="0">
              <a:solidFill>
                <a:srgbClr val="2F305C"/>
              </a:solidFill>
              <a:ea typeface="Host Grotesk Medium"/>
            </a:endParaRPr>
          </a:p>
          <a:p>
            <a:pPr eaLnBrk="1" hangingPunct="1">
              <a:spcBef>
                <a:spcPct val="0"/>
              </a:spcBef>
              <a:buFontTx/>
              <a:buNone/>
            </a:pPr>
            <a:r>
              <a:rPr lang="en-US" altLang="it-IT" sz="1600" u="sng" dirty="0">
                <a:solidFill>
                  <a:srgbClr val="2F305C"/>
                </a:solidFill>
                <a:ea typeface="Host Grotesk Medium"/>
              </a:rPr>
              <a:t>Solid Food intolerance  &lt;5 %</a:t>
            </a:r>
          </a:p>
          <a:p>
            <a:pPr eaLnBrk="1" hangingPunct="1">
              <a:spcBef>
                <a:spcPct val="0"/>
              </a:spcBef>
              <a:buFontTx/>
              <a:buNone/>
            </a:pPr>
            <a:endParaRPr lang="en-US" altLang="it-IT" sz="1600" dirty="0">
              <a:solidFill>
                <a:srgbClr val="2F305C"/>
              </a:solidFill>
              <a:ea typeface="Host Grotesk Medium"/>
            </a:endParaRPr>
          </a:p>
          <a:p>
            <a:pPr marL="285750" indent="-285750" eaLnBrk="1" hangingPunct="1">
              <a:spcBef>
                <a:spcPct val="0"/>
              </a:spcBef>
              <a:buClr>
                <a:schemeClr val="accent2">
                  <a:lumMod val="75000"/>
                </a:schemeClr>
              </a:buClr>
              <a:buFont typeface="Arial" panose="020B0604020202020204" pitchFamily="34" charset="0"/>
              <a:buChar char="•"/>
            </a:pPr>
            <a:r>
              <a:rPr lang="en-US" altLang="it-IT" sz="1600" dirty="0">
                <a:solidFill>
                  <a:srgbClr val="2F305C"/>
                </a:solidFill>
                <a:ea typeface="Host Grotesk Medium"/>
              </a:rPr>
              <a:t>Nutritional counseling</a:t>
            </a:r>
          </a:p>
          <a:p>
            <a:pPr marL="285750" indent="-285750" eaLnBrk="1" hangingPunct="1">
              <a:spcBef>
                <a:spcPct val="0"/>
              </a:spcBef>
              <a:buClr>
                <a:schemeClr val="accent2">
                  <a:lumMod val="75000"/>
                </a:schemeClr>
              </a:buClr>
              <a:buFont typeface="Arial" panose="020B0604020202020204" pitchFamily="34" charset="0"/>
              <a:buChar char="•"/>
            </a:pPr>
            <a:r>
              <a:rPr lang="en-US" altLang="it-IT" sz="1600" dirty="0">
                <a:solidFill>
                  <a:srgbClr val="2F305C"/>
                </a:solidFill>
                <a:ea typeface="Host Grotesk Medium"/>
              </a:rPr>
              <a:t>Band removal</a:t>
            </a:r>
          </a:p>
          <a:p>
            <a:pPr eaLnBrk="1" hangingPunct="1">
              <a:spcBef>
                <a:spcPct val="0"/>
              </a:spcBef>
              <a:buFontTx/>
              <a:buNone/>
            </a:pPr>
            <a:endParaRPr lang="en-US" altLang="it-IT" sz="1600" dirty="0">
              <a:solidFill>
                <a:srgbClr val="2F305C"/>
              </a:solidFill>
              <a:ea typeface="Host Grotesk Medium"/>
            </a:endParaRPr>
          </a:p>
        </p:txBody>
      </p:sp>
      <p:sp>
        <p:nvSpPr>
          <p:cNvPr id="6" name="Text Box 7"/>
          <p:cNvSpPr txBox="1">
            <a:spLocks noChangeArrowheads="1"/>
          </p:cNvSpPr>
          <p:nvPr/>
        </p:nvSpPr>
        <p:spPr bwMode="auto">
          <a:xfrm>
            <a:off x="504452" y="707216"/>
            <a:ext cx="71287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it-IT" sz="2400" dirty="0">
                <a:solidFill>
                  <a:srgbClr val="2F305C"/>
                </a:solidFill>
                <a:ea typeface="Host Grotesk Medium"/>
              </a:rPr>
              <a:t>Banding the Gastric Bypass -   </a:t>
            </a:r>
            <a:r>
              <a:rPr lang="en-US" altLang="it-IT" sz="2800" dirty="0">
                <a:solidFill>
                  <a:srgbClr val="FF0000"/>
                </a:solidFill>
                <a:ea typeface="Host Grotesk Medium"/>
              </a:rPr>
              <a:t>Complications </a:t>
            </a:r>
            <a:endParaRPr lang="en-US" altLang="it-IT" sz="2400" dirty="0">
              <a:solidFill>
                <a:srgbClr val="FF0000"/>
              </a:solidFill>
              <a:ea typeface="Host Grotesk Medium"/>
            </a:endParaRPr>
          </a:p>
        </p:txBody>
      </p:sp>
    </p:spTree>
    <p:extLst>
      <p:ext uri="{BB962C8B-B14F-4D97-AF65-F5344CB8AC3E}">
        <p14:creationId xmlns:p14="http://schemas.microsoft.com/office/powerpoint/2010/main" val="3872793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5459" y="170712"/>
            <a:ext cx="7344873" cy="5886853"/>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68" y="295607"/>
            <a:ext cx="5632453" cy="3072218"/>
          </a:xfrm>
          <a:prstGeom prst="rect">
            <a:avLst/>
          </a:prstGeom>
        </p:spPr>
      </p:pic>
      <p:sp>
        <p:nvSpPr>
          <p:cNvPr id="4" name="CasellaDiTesto 3"/>
          <p:cNvSpPr txBox="1"/>
          <p:nvPr/>
        </p:nvSpPr>
        <p:spPr>
          <a:xfrm>
            <a:off x="631582" y="3490175"/>
            <a:ext cx="3906969" cy="1938992"/>
          </a:xfrm>
          <a:prstGeom prst="rect">
            <a:avLst/>
          </a:prstGeom>
          <a:noFill/>
        </p:spPr>
        <p:txBody>
          <a:bodyPr wrap="square" rtlCol="0">
            <a:spAutoFit/>
          </a:bodyPr>
          <a:lstStyle/>
          <a:p>
            <a:r>
              <a:rPr lang="it-IT" sz="2400" dirty="0" err="1">
                <a:solidFill>
                  <a:schemeClr val="accent1">
                    <a:lumMod val="75000"/>
                  </a:schemeClr>
                </a:solidFill>
              </a:rPr>
              <a:t>Consider</a:t>
            </a:r>
            <a:r>
              <a:rPr lang="it-IT" sz="2400" dirty="0">
                <a:solidFill>
                  <a:schemeClr val="accent1">
                    <a:lumMod val="75000"/>
                  </a:schemeClr>
                </a:solidFill>
              </a:rPr>
              <a:t> </a:t>
            </a:r>
            <a:r>
              <a:rPr lang="it-IT" sz="2400" dirty="0" err="1">
                <a:solidFill>
                  <a:schemeClr val="accent1">
                    <a:lumMod val="75000"/>
                  </a:schemeClr>
                </a:solidFill>
              </a:rPr>
              <a:t>revising</a:t>
            </a:r>
            <a:endParaRPr lang="it-IT" sz="2400" dirty="0">
              <a:solidFill>
                <a:schemeClr val="accent1">
                  <a:lumMod val="75000"/>
                </a:schemeClr>
              </a:solidFill>
            </a:endParaRPr>
          </a:p>
          <a:p>
            <a:r>
              <a:rPr lang="en-US" sz="2400" dirty="0">
                <a:solidFill>
                  <a:schemeClr val="accent1">
                    <a:lumMod val="75000"/>
                  </a:schemeClr>
                </a:solidFill>
              </a:rPr>
              <a:t>a </a:t>
            </a:r>
            <a:r>
              <a:rPr lang="en-US" sz="2400" dirty="0">
                <a:solidFill>
                  <a:srgbClr val="FF0000"/>
                </a:solidFill>
              </a:rPr>
              <a:t>mainly restrictive </a:t>
            </a:r>
            <a:r>
              <a:rPr lang="en-US" sz="2400" dirty="0">
                <a:solidFill>
                  <a:schemeClr val="accent1">
                    <a:lumMod val="75000"/>
                  </a:schemeClr>
                </a:solidFill>
              </a:rPr>
              <a:t>procedure to an operation with a considerable</a:t>
            </a:r>
          </a:p>
          <a:p>
            <a:r>
              <a:rPr lang="it-IT" sz="2400" dirty="0" err="1">
                <a:solidFill>
                  <a:schemeClr val="accent1">
                    <a:lumMod val="75000"/>
                  </a:schemeClr>
                </a:solidFill>
              </a:rPr>
              <a:t>ipoabsorptive</a:t>
            </a:r>
            <a:r>
              <a:rPr lang="it-IT" sz="2400" dirty="0">
                <a:solidFill>
                  <a:schemeClr val="accent1">
                    <a:lumMod val="75000"/>
                  </a:schemeClr>
                </a:solidFill>
              </a:rPr>
              <a:t> component</a:t>
            </a:r>
          </a:p>
        </p:txBody>
      </p:sp>
    </p:spTree>
    <p:extLst>
      <p:ext uri="{BB962C8B-B14F-4D97-AF65-F5344CB8AC3E}">
        <p14:creationId xmlns:p14="http://schemas.microsoft.com/office/powerpoint/2010/main" val="1136772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6228" y="-1"/>
            <a:ext cx="4800600" cy="6124353"/>
          </a:xfrm>
          <a:prstGeom prst="rect">
            <a:avLst/>
          </a:prstGeom>
        </p:spPr>
      </p:pic>
      <p:sp>
        <p:nvSpPr>
          <p:cNvPr id="3" name="Text 0"/>
          <p:cNvSpPr/>
          <p:nvPr/>
        </p:nvSpPr>
        <p:spPr>
          <a:xfrm>
            <a:off x="5233492" y="444846"/>
            <a:ext cx="6216452" cy="590649"/>
          </a:xfrm>
          <a:prstGeom prst="rect">
            <a:avLst/>
          </a:prstGeom>
          <a:noFill/>
          <a:ln/>
        </p:spPr>
        <p:txBody>
          <a:bodyPr wrap="non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Prevalence of Weight Regain</a:t>
            </a:r>
            <a:endParaRPr lang="en-US" sz="3708" dirty="0"/>
          </a:p>
        </p:txBody>
      </p:sp>
      <p:sp>
        <p:nvSpPr>
          <p:cNvPr id="4" name="Shape 1"/>
          <p:cNvSpPr/>
          <p:nvPr/>
        </p:nvSpPr>
        <p:spPr>
          <a:xfrm>
            <a:off x="5446118" y="1784945"/>
            <a:ext cx="25400" cy="4162227"/>
          </a:xfrm>
          <a:prstGeom prst="roundRect">
            <a:avLst>
              <a:gd name="adj" fmla="val 312558"/>
            </a:avLst>
          </a:prstGeom>
          <a:solidFill>
            <a:srgbClr val="BFD3D8"/>
          </a:solidFill>
          <a:ln/>
        </p:spPr>
        <p:txBody>
          <a:bodyPr/>
          <a:lstStyle/>
          <a:p>
            <a:endParaRPr lang="it-IT" sz="1500"/>
          </a:p>
        </p:txBody>
      </p:sp>
      <p:sp>
        <p:nvSpPr>
          <p:cNvPr id="5" name="Shape 2"/>
          <p:cNvSpPr/>
          <p:nvPr/>
        </p:nvSpPr>
        <p:spPr>
          <a:xfrm>
            <a:off x="5633343" y="1984871"/>
            <a:ext cx="567035" cy="25400"/>
          </a:xfrm>
          <a:prstGeom prst="roundRect">
            <a:avLst>
              <a:gd name="adj" fmla="val 312558"/>
            </a:avLst>
          </a:prstGeom>
          <a:solidFill>
            <a:srgbClr val="BFD3D8"/>
          </a:solidFill>
          <a:ln/>
        </p:spPr>
        <p:txBody>
          <a:bodyPr/>
          <a:lstStyle/>
          <a:p>
            <a:endParaRPr lang="it-IT" sz="1500"/>
          </a:p>
        </p:txBody>
      </p:sp>
      <p:sp>
        <p:nvSpPr>
          <p:cNvPr id="6" name="Shape 3"/>
          <p:cNvSpPr/>
          <p:nvPr/>
        </p:nvSpPr>
        <p:spPr>
          <a:xfrm>
            <a:off x="5233492" y="1784945"/>
            <a:ext cx="425252" cy="425252"/>
          </a:xfrm>
          <a:prstGeom prst="roundRect">
            <a:avLst>
              <a:gd name="adj" fmla="val 18669"/>
            </a:avLst>
          </a:prstGeom>
          <a:solidFill>
            <a:srgbClr val="D9EDF2"/>
          </a:solidFill>
          <a:ln w="7620">
            <a:solidFill>
              <a:srgbClr val="BFD3D8"/>
            </a:solidFill>
            <a:prstDash val="solid"/>
          </a:ln>
        </p:spPr>
        <p:txBody>
          <a:bodyPr/>
          <a:lstStyle/>
          <a:p>
            <a:endParaRPr lang="it-IT" sz="1500"/>
          </a:p>
        </p:txBody>
      </p:sp>
      <p:sp>
        <p:nvSpPr>
          <p:cNvPr id="7" name="Text 4"/>
          <p:cNvSpPr/>
          <p:nvPr/>
        </p:nvSpPr>
        <p:spPr>
          <a:xfrm>
            <a:off x="5304384" y="1820367"/>
            <a:ext cx="283468" cy="354409"/>
          </a:xfrm>
          <a:prstGeom prst="rect">
            <a:avLst/>
          </a:prstGeom>
          <a:noFill/>
          <a:ln/>
        </p:spPr>
        <p:txBody>
          <a:bodyPr wrap="none" lIns="0" tIns="0" rIns="0" bIns="0" rtlCol="0" anchor="t"/>
          <a:lstStyle/>
          <a:p>
            <a:pPr algn="ctr">
              <a:lnSpc>
                <a:spcPts val="2208"/>
              </a:lnSpc>
            </a:pPr>
            <a:r>
              <a:rPr lang="en-US" sz="2208" dirty="0">
                <a:solidFill>
                  <a:srgbClr val="384653"/>
                </a:solidFill>
                <a:latin typeface="Host Grotesk Medium" pitchFamily="34" charset="0"/>
                <a:ea typeface="Host Grotesk Medium" pitchFamily="34" charset="-122"/>
                <a:cs typeface="Host Grotesk Medium" pitchFamily="34" charset="-120"/>
              </a:rPr>
              <a:t>1</a:t>
            </a:r>
            <a:endParaRPr lang="en-US" sz="2208" dirty="0"/>
          </a:p>
        </p:txBody>
      </p:sp>
      <p:sp>
        <p:nvSpPr>
          <p:cNvPr id="8" name="Text 5"/>
          <p:cNvSpPr/>
          <p:nvPr/>
        </p:nvSpPr>
        <p:spPr>
          <a:xfrm>
            <a:off x="6391176" y="1849834"/>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2 Years</a:t>
            </a:r>
            <a:endParaRPr lang="en-US" sz="1833" dirty="0"/>
          </a:p>
        </p:txBody>
      </p:sp>
      <p:sp>
        <p:nvSpPr>
          <p:cNvPr id="9" name="Text 6"/>
          <p:cNvSpPr/>
          <p:nvPr/>
        </p:nvSpPr>
        <p:spPr>
          <a:xfrm>
            <a:off x="6391176" y="2258517"/>
            <a:ext cx="5139333"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17.1% of patients experience weight regain</a:t>
            </a:r>
            <a:endParaRPr lang="en-US" sz="1458" dirty="0"/>
          </a:p>
        </p:txBody>
      </p:sp>
      <p:sp>
        <p:nvSpPr>
          <p:cNvPr id="10" name="Shape 7"/>
          <p:cNvSpPr/>
          <p:nvPr/>
        </p:nvSpPr>
        <p:spPr>
          <a:xfrm>
            <a:off x="5633343" y="3119933"/>
            <a:ext cx="567035" cy="25400"/>
          </a:xfrm>
          <a:prstGeom prst="roundRect">
            <a:avLst>
              <a:gd name="adj" fmla="val 312558"/>
            </a:avLst>
          </a:prstGeom>
          <a:solidFill>
            <a:srgbClr val="BFD3D8"/>
          </a:solidFill>
          <a:ln/>
        </p:spPr>
        <p:txBody>
          <a:bodyPr/>
          <a:lstStyle/>
          <a:p>
            <a:endParaRPr lang="it-IT" sz="1500"/>
          </a:p>
        </p:txBody>
      </p:sp>
      <p:sp>
        <p:nvSpPr>
          <p:cNvPr id="11" name="Shape 8"/>
          <p:cNvSpPr/>
          <p:nvPr/>
        </p:nvSpPr>
        <p:spPr>
          <a:xfrm>
            <a:off x="5233492" y="2920007"/>
            <a:ext cx="425252" cy="425252"/>
          </a:xfrm>
          <a:prstGeom prst="roundRect">
            <a:avLst>
              <a:gd name="adj" fmla="val 18669"/>
            </a:avLst>
          </a:prstGeom>
          <a:solidFill>
            <a:srgbClr val="D9EDF2"/>
          </a:solidFill>
          <a:ln w="7620">
            <a:solidFill>
              <a:srgbClr val="BFD3D8"/>
            </a:solidFill>
            <a:prstDash val="solid"/>
          </a:ln>
        </p:spPr>
        <p:txBody>
          <a:bodyPr/>
          <a:lstStyle/>
          <a:p>
            <a:endParaRPr lang="it-IT" sz="1500"/>
          </a:p>
        </p:txBody>
      </p:sp>
      <p:sp>
        <p:nvSpPr>
          <p:cNvPr id="12" name="Text 9"/>
          <p:cNvSpPr/>
          <p:nvPr/>
        </p:nvSpPr>
        <p:spPr>
          <a:xfrm>
            <a:off x="5304384" y="2955430"/>
            <a:ext cx="283468" cy="354409"/>
          </a:xfrm>
          <a:prstGeom prst="rect">
            <a:avLst/>
          </a:prstGeom>
          <a:noFill/>
          <a:ln/>
        </p:spPr>
        <p:txBody>
          <a:bodyPr wrap="none" lIns="0" tIns="0" rIns="0" bIns="0" rtlCol="0" anchor="t"/>
          <a:lstStyle/>
          <a:p>
            <a:pPr algn="ctr">
              <a:lnSpc>
                <a:spcPts val="2208"/>
              </a:lnSpc>
            </a:pPr>
            <a:r>
              <a:rPr lang="en-US" sz="2208" dirty="0">
                <a:solidFill>
                  <a:srgbClr val="384653"/>
                </a:solidFill>
                <a:latin typeface="Host Grotesk Medium" pitchFamily="34" charset="0"/>
                <a:ea typeface="Host Grotesk Medium" pitchFamily="34" charset="-122"/>
                <a:cs typeface="Host Grotesk Medium" pitchFamily="34" charset="-120"/>
              </a:rPr>
              <a:t>2</a:t>
            </a:r>
            <a:endParaRPr lang="en-US" sz="2208" dirty="0"/>
          </a:p>
        </p:txBody>
      </p:sp>
      <p:sp>
        <p:nvSpPr>
          <p:cNvPr id="13" name="Text 10"/>
          <p:cNvSpPr/>
          <p:nvPr/>
        </p:nvSpPr>
        <p:spPr>
          <a:xfrm>
            <a:off x="6391176" y="2984897"/>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3 Years</a:t>
            </a:r>
            <a:endParaRPr lang="en-US" sz="1833" dirty="0"/>
          </a:p>
        </p:txBody>
      </p:sp>
      <p:sp>
        <p:nvSpPr>
          <p:cNvPr id="14" name="Text 11"/>
          <p:cNvSpPr/>
          <p:nvPr/>
        </p:nvSpPr>
        <p:spPr>
          <a:xfrm>
            <a:off x="6391176" y="3393579"/>
            <a:ext cx="5139333"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22.5% of patients experience weight regain</a:t>
            </a:r>
            <a:endParaRPr lang="en-US" sz="1458" dirty="0"/>
          </a:p>
        </p:txBody>
      </p:sp>
      <p:sp>
        <p:nvSpPr>
          <p:cNvPr id="15" name="Shape 12"/>
          <p:cNvSpPr/>
          <p:nvPr/>
        </p:nvSpPr>
        <p:spPr>
          <a:xfrm>
            <a:off x="5633343" y="4254996"/>
            <a:ext cx="567035" cy="25400"/>
          </a:xfrm>
          <a:prstGeom prst="roundRect">
            <a:avLst>
              <a:gd name="adj" fmla="val 312558"/>
            </a:avLst>
          </a:prstGeom>
          <a:solidFill>
            <a:srgbClr val="BFD3D8"/>
          </a:solidFill>
          <a:ln/>
        </p:spPr>
        <p:txBody>
          <a:bodyPr/>
          <a:lstStyle/>
          <a:p>
            <a:endParaRPr lang="it-IT" sz="1500"/>
          </a:p>
        </p:txBody>
      </p:sp>
      <p:sp>
        <p:nvSpPr>
          <p:cNvPr id="16" name="Shape 13"/>
          <p:cNvSpPr/>
          <p:nvPr/>
        </p:nvSpPr>
        <p:spPr>
          <a:xfrm>
            <a:off x="5233492" y="4055070"/>
            <a:ext cx="425252" cy="425252"/>
          </a:xfrm>
          <a:prstGeom prst="roundRect">
            <a:avLst>
              <a:gd name="adj" fmla="val 18669"/>
            </a:avLst>
          </a:prstGeom>
          <a:solidFill>
            <a:srgbClr val="D9EDF2"/>
          </a:solidFill>
          <a:ln w="7620">
            <a:solidFill>
              <a:srgbClr val="BFD3D8"/>
            </a:solidFill>
            <a:prstDash val="solid"/>
          </a:ln>
        </p:spPr>
        <p:txBody>
          <a:bodyPr/>
          <a:lstStyle/>
          <a:p>
            <a:endParaRPr lang="it-IT" sz="1500"/>
          </a:p>
        </p:txBody>
      </p:sp>
      <p:sp>
        <p:nvSpPr>
          <p:cNvPr id="17" name="Text 14"/>
          <p:cNvSpPr/>
          <p:nvPr/>
        </p:nvSpPr>
        <p:spPr>
          <a:xfrm>
            <a:off x="5304384" y="4090492"/>
            <a:ext cx="283468" cy="354409"/>
          </a:xfrm>
          <a:prstGeom prst="rect">
            <a:avLst/>
          </a:prstGeom>
          <a:noFill/>
          <a:ln/>
        </p:spPr>
        <p:txBody>
          <a:bodyPr wrap="none" lIns="0" tIns="0" rIns="0" bIns="0" rtlCol="0" anchor="t"/>
          <a:lstStyle/>
          <a:p>
            <a:pPr algn="ctr">
              <a:lnSpc>
                <a:spcPts val="2208"/>
              </a:lnSpc>
            </a:pPr>
            <a:r>
              <a:rPr lang="en-US" sz="2208" dirty="0">
                <a:solidFill>
                  <a:srgbClr val="384653"/>
                </a:solidFill>
                <a:latin typeface="Host Grotesk Medium" pitchFamily="34" charset="0"/>
                <a:ea typeface="Host Grotesk Medium" pitchFamily="34" charset="-122"/>
                <a:cs typeface="Host Grotesk Medium" pitchFamily="34" charset="-120"/>
              </a:rPr>
              <a:t>3</a:t>
            </a:r>
            <a:endParaRPr lang="en-US" sz="2208" dirty="0"/>
          </a:p>
        </p:txBody>
      </p:sp>
      <p:sp>
        <p:nvSpPr>
          <p:cNvPr id="18" name="Text 15"/>
          <p:cNvSpPr/>
          <p:nvPr/>
        </p:nvSpPr>
        <p:spPr>
          <a:xfrm>
            <a:off x="6391176" y="4119959"/>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5 Years</a:t>
            </a:r>
            <a:endParaRPr lang="en-US" sz="1833" dirty="0"/>
          </a:p>
        </p:txBody>
      </p:sp>
      <p:sp>
        <p:nvSpPr>
          <p:cNvPr id="19" name="Text 16"/>
          <p:cNvSpPr/>
          <p:nvPr/>
        </p:nvSpPr>
        <p:spPr>
          <a:xfrm>
            <a:off x="6391176" y="4528642"/>
            <a:ext cx="5139333"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14.6% to 26.8% of patients experience weight regain</a:t>
            </a:r>
            <a:endParaRPr lang="en-US" sz="1458" dirty="0"/>
          </a:p>
        </p:txBody>
      </p:sp>
      <p:sp>
        <p:nvSpPr>
          <p:cNvPr id="20" name="Shape 17"/>
          <p:cNvSpPr/>
          <p:nvPr/>
        </p:nvSpPr>
        <p:spPr>
          <a:xfrm>
            <a:off x="5633343" y="5390058"/>
            <a:ext cx="567035" cy="25400"/>
          </a:xfrm>
          <a:prstGeom prst="roundRect">
            <a:avLst>
              <a:gd name="adj" fmla="val 312558"/>
            </a:avLst>
          </a:prstGeom>
          <a:solidFill>
            <a:srgbClr val="BFD3D8"/>
          </a:solidFill>
          <a:ln/>
        </p:spPr>
        <p:txBody>
          <a:bodyPr/>
          <a:lstStyle/>
          <a:p>
            <a:endParaRPr lang="it-IT" sz="1500"/>
          </a:p>
        </p:txBody>
      </p:sp>
      <p:sp>
        <p:nvSpPr>
          <p:cNvPr id="21" name="Shape 18"/>
          <p:cNvSpPr/>
          <p:nvPr/>
        </p:nvSpPr>
        <p:spPr>
          <a:xfrm>
            <a:off x="5233492" y="5190132"/>
            <a:ext cx="425252" cy="425252"/>
          </a:xfrm>
          <a:prstGeom prst="roundRect">
            <a:avLst>
              <a:gd name="adj" fmla="val 18669"/>
            </a:avLst>
          </a:prstGeom>
          <a:solidFill>
            <a:srgbClr val="D9EDF2"/>
          </a:solidFill>
          <a:ln w="7620">
            <a:solidFill>
              <a:srgbClr val="BFD3D8"/>
            </a:solidFill>
            <a:prstDash val="solid"/>
          </a:ln>
        </p:spPr>
        <p:txBody>
          <a:bodyPr/>
          <a:lstStyle/>
          <a:p>
            <a:endParaRPr lang="it-IT" sz="1500"/>
          </a:p>
        </p:txBody>
      </p:sp>
      <p:sp>
        <p:nvSpPr>
          <p:cNvPr id="22" name="Text 19"/>
          <p:cNvSpPr/>
          <p:nvPr/>
        </p:nvSpPr>
        <p:spPr>
          <a:xfrm>
            <a:off x="5304384" y="5225555"/>
            <a:ext cx="283468" cy="354409"/>
          </a:xfrm>
          <a:prstGeom prst="rect">
            <a:avLst/>
          </a:prstGeom>
          <a:noFill/>
          <a:ln/>
        </p:spPr>
        <p:txBody>
          <a:bodyPr wrap="none" lIns="0" tIns="0" rIns="0" bIns="0" rtlCol="0" anchor="t"/>
          <a:lstStyle/>
          <a:p>
            <a:pPr algn="ctr">
              <a:lnSpc>
                <a:spcPts val="2208"/>
              </a:lnSpc>
            </a:pPr>
            <a:r>
              <a:rPr lang="en-US" sz="2208" dirty="0">
                <a:solidFill>
                  <a:srgbClr val="384653"/>
                </a:solidFill>
                <a:latin typeface="Host Grotesk Medium" pitchFamily="34" charset="0"/>
                <a:ea typeface="Host Grotesk Medium" pitchFamily="34" charset="-122"/>
                <a:cs typeface="Host Grotesk Medium" pitchFamily="34" charset="-120"/>
              </a:rPr>
              <a:t>4</a:t>
            </a:r>
            <a:endParaRPr lang="en-US" sz="2208" dirty="0"/>
          </a:p>
        </p:txBody>
      </p:sp>
      <p:sp>
        <p:nvSpPr>
          <p:cNvPr id="23" name="Text 20"/>
          <p:cNvSpPr/>
          <p:nvPr/>
        </p:nvSpPr>
        <p:spPr>
          <a:xfrm>
            <a:off x="6391176" y="5255022"/>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3-7 Years</a:t>
            </a:r>
            <a:endParaRPr lang="en-US" sz="1833" dirty="0"/>
          </a:p>
        </p:txBody>
      </p:sp>
      <p:sp>
        <p:nvSpPr>
          <p:cNvPr id="24" name="Text 21"/>
          <p:cNvSpPr/>
          <p:nvPr/>
        </p:nvSpPr>
        <p:spPr>
          <a:xfrm>
            <a:off x="6391176" y="5663704"/>
            <a:ext cx="5139333"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3.9% of patients experience weight regain</a:t>
            </a:r>
            <a:endParaRPr lang="en-US" sz="1458" dirty="0"/>
          </a:p>
        </p:txBody>
      </p:sp>
      <p:sp>
        <p:nvSpPr>
          <p:cNvPr id="25" name="Rettangolo con angoli arrotondati 24">
            <a:extLst>
              <a:ext uri="{FF2B5EF4-FFF2-40B4-BE49-F238E27FC236}">
                <a16:creationId xmlns:a16="http://schemas.microsoft.com/office/drawing/2014/main" id="{A0BC28C5-685E-D818-8AA6-CDC5F56166C0}"/>
              </a:ext>
            </a:extLst>
          </p:cNvPr>
          <p:cNvSpPr/>
          <p:nvPr/>
        </p:nvSpPr>
        <p:spPr>
          <a:xfrm>
            <a:off x="4933507" y="2764465"/>
            <a:ext cx="6081823" cy="2200341"/>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15985" y="177481"/>
            <a:ext cx="4771628" cy="587970"/>
          </a:xfrm>
          <a:prstGeom prst="rect">
            <a:avLst/>
          </a:prstGeom>
          <a:noFill/>
          <a:ln/>
        </p:spPr>
        <p:txBody>
          <a:bodyPr wrap="none" lIns="0" tIns="0" rIns="0" bIns="0" rtlCol="0" anchor="t"/>
          <a:lstStyle/>
          <a:p>
            <a:pPr>
              <a:lnSpc>
                <a:spcPts val="4625"/>
              </a:lnSpc>
            </a:pPr>
            <a:r>
              <a:rPr lang="en-US" sz="3200" dirty="0">
                <a:solidFill>
                  <a:srgbClr val="2E3C4E"/>
                </a:solidFill>
                <a:latin typeface="Host Grotesk Medium" pitchFamily="34" charset="0"/>
                <a:ea typeface="Host Grotesk Medium" pitchFamily="34" charset="-122"/>
                <a:cs typeface="Host Grotesk Medium" pitchFamily="34" charset="-120"/>
              </a:rPr>
              <a:t>Option 5: Conversion to BPD/DS</a:t>
            </a:r>
            <a:endParaRPr lang="en-US" sz="3200" dirty="0"/>
          </a:p>
        </p:txBody>
      </p:sp>
      <p:pic>
        <p:nvPicPr>
          <p:cNvPr id="4" name="Image 1" descr="preencoded.png"/>
          <p:cNvPicPr>
            <a:picLocks noChangeAspect="1"/>
          </p:cNvPicPr>
          <p:nvPr/>
        </p:nvPicPr>
        <p:blipFill>
          <a:blip r:embed="rId3"/>
          <a:stretch>
            <a:fillRect/>
          </a:stretch>
        </p:blipFill>
        <p:spPr>
          <a:xfrm>
            <a:off x="615985" y="1047630"/>
            <a:ext cx="940693" cy="1347292"/>
          </a:xfrm>
          <a:prstGeom prst="rect">
            <a:avLst/>
          </a:prstGeom>
        </p:spPr>
      </p:pic>
      <p:sp>
        <p:nvSpPr>
          <p:cNvPr id="5" name="Text 1"/>
          <p:cNvSpPr/>
          <p:nvPr/>
        </p:nvSpPr>
        <p:spPr>
          <a:xfrm>
            <a:off x="1838856" y="1235749"/>
            <a:ext cx="2351882" cy="293886"/>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Procedure</a:t>
            </a:r>
            <a:endParaRPr lang="en-US" sz="1833" dirty="0"/>
          </a:p>
        </p:txBody>
      </p:sp>
      <p:sp>
        <p:nvSpPr>
          <p:cNvPr id="6" name="Text 2"/>
          <p:cNvSpPr/>
          <p:nvPr/>
        </p:nvSpPr>
        <p:spPr>
          <a:xfrm>
            <a:off x="1838856" y="1642446"/>
            <a:ext cx="5080099" cy="564357"/>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Complex conversion involving sleeve gastrectomy and duodeno-ileal anastomosis</a:t>
            </a:r>
            <a:endParaRPr lang="en-US" sz="1458" dirty="0"/>
          </a:p>
        </p:txBody>
      </p:sp>
      <p:pic>
        <p:nvPicPr>
          <p:cNvPr id="7" name="Image 2" descr="preencoded.png"/>
          <p:cNvPicPr>
            <a:picLocks noChangeAspect="1"/>
          </p:cNvPicPr>
          <p:nvPr/>
        </p:nvPicPr>
        <p:blipFill>
          <a:blip r:embed="rId4"/>
          <a:stretch>
            <a:fillRect/>
          </a:stretch>
        </p:blipFill>
        <p:spPr>
          <a:xfrm>
            <a:off x="615985" y="2394922"/>
            <a:ext cx="940693" cy="1128911"/>
          </a:xfrm>
          <a:prstGeom prst="rect">
            <a:avLst/>
          </a:prstGeom>
        </p:spPr>
      </p:pic>
      <p:sp>
        <p:nvSpPr>
          <p:cNvPr id="8" name="Text 3"/>
          <p:cNvSpPr/>
          <p:nvPr/>
        </p:nvSpPr>
        <p:spPr>
          <a:xfrm>
            <a:off x="1838856" y="2583040"/>
            <a:ext cx="2351882" cy="293886"/>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Effectiveness</a:t>
            </a:r>
            <a:endParaRPr lang="en-US" sz="1833" dirty="0"/>
          </a:p>
        </p:txBody>
      </p:sp>
      <p:sp>
        <p:nvSpPr>
          <p:cNvPr id="9" name="Text 4"/>
          <p:cNvSpPr/>
          <p:nvPr/>
        </p:nvSpPr>
        <p:spPr>
          <a:xfrm>
            <a:off x="1838856" y="2989738"/>
            <a:ext cx="5080099" cy="28217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76% excess BMI loss at 3 years</a:t>
            </a:r>
            <a:endParaRPr lang="en-US" sz="1458" dirty="0"/>
          </a:p>
        </p:txBody>
      </p:sp>
      <p:pic>
        <p:nvPicPr>
          <p:cNvPr id="10" name="Image 3" descr="preencoded.png"/>
          <p:cNvPicPr>
            <a:picLocks noChangeAspect="1"/>
          </p:cNvPicPr>
          <p:nvPr/>
        </p:nvPicPr>
        <p:blipFill>
          <a:blip r:embed="rId5"/>
          <a:stretch>
            <a:fillRect/>
          </a:stretch>
        </p:blipFill>
        <p:spPr>
          <a:xfrm>
            <a:off x="615985" y="3523832"/>
            <a:ext cx="940693" cy="1347292"/>
          </a:xfrm>
          <a:prstGeom prst="rect">
            <a:avLst/>
          </a:prstGeom>
        </p:spPr>
      </p:pic>
      <p:sp>
        <p:nvSpPr>
          <p:cNvPr id="11" name="Text 5"/>
          <p:cNvSpPr/>
          <p:nvPr/>
        </p:nvSpPr>
        <p:spPr>
          <a:xfrm>
            <a:off x="1838856" y="3711952"/>
            <a:ext cx="2351882" cy="293886"/>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Advantages</a:t>
            </a:r>
            <a:endParaRPr lang="en-US" sz="1833" dirty="0"/>
          </a:p>
        </p:txBody>
      </p:sp>
      <p:sp>
        <p:nvSpPr>
          <p:cNvPr id="12" name="Text 6"/>
          <p:cNvSpPr/>
          <p:nvPr/>
        </p:nvSpPr>
        <p:spPr>
          <a:xfrm>
            <a:off x="1838856" y="4118649"/>
            <a:ext cx="5080099" cy="564357"/>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Excellent long-term results, best option for treating weight regain</a:t>
            </a:r>
            <a:endParaRPr lang="en-US" sz="1458" dirty="0"/>
          </a:p>
        </p:txBody>
      </p:sp>
      <p:pic>
        <p:nvPicPr>
          <p:cNvPr id="13" name="Image 4" descr="preencoded.png"/>
          <p:cNvPicPr>
            <a:picLocks noChangeAspect="1"/>
          </p:cNvPicPr>
          <p:nvPr/>
        </p:nvPicPr>
        <p:blipFill>
          <a:blip r:embed="rId6"/>
          <a:stretch>
            <a:fillRect/>
          </a:stretch>
        </p:blipFill>
        <p:spPr>
          <a:xfrm>
            <a:off x="615985" y="4871124"/>
            <a:ext cx="940693" cy="1128911"/>
          </a:xfrm>
          <a:prstGeom prst="rect">
            <a:avLst/>
          </a:prstGeom>
        </p:spPr>
      </p:pic>
      <p:sp>
        <p:nvSpPr>
          <p:cNvPr id="14" name="Text 7"/>
          <p:cNvSpPr/>
          <p:nvPr/>
        </p:nvSpPr>
        <p:spPr>
          <a:xfrm>
            <a:off x="1838856" y="5059243"/>
            <a:ext cx="2351882" cy="293886"/>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Disadvantages</a:t>
            </a:r>
            <a:endParaRPr lang="en-US" sz="1833" dirty="0"/>
          </a:p>
        </p:txBody>
      </p:sp>
      <p:sp>
        <p:nvSpPr>
          <p:cNvPr id="15" name="Text 8"/>
          <p:cNvSpPr/>
          <p:nvPr/>
        </p:nvSpPr>
        <p:spPr>
          <a:xfrm>
            <a:off x="1838856" y="5465940"/>
            <a:ext cx="5080099" cy="28217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Increased morbidity, mortality, and nutritional deficiencies</a:t>
            </a:r>
            <a:endParaRPr lang="en-US" sz="1458" dirty="0"/>
          </a:p>
        </p:txBody>
      </p:sp>
      <p:pic>
        <p:nvPicPr>
          <p:cNvPr id="17" name="Immagine 16" descr="Immagine che contiene disegno, clipart, Fast food, verdura&#10;&#10;Il contenuto generato dall'IA potrebbe non essere corretto.">
            <a:extLst>
              <a:ext uri="{FF2B5EF4-FFF2-40B4-BE49-F238E27FC236}">
                <a16:creationId xmlns:a16="http://schemas.microsoft.com/office/drawing/2014/main" id="{D63E6826-1DD2-0EC8-BDA8-996FDA3603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3033" y="0"/>
            <a:ext cx="3016461" cy="4118649"/>
          </a:xfrm>
          <a:prstGeom prst="rect">
            <a:avLst/>
          </a:prstGeom>
        </p:spPr>
      </p:pic>
      <p:pic>
        <p:nvPicPr>
          <p:cNvPr id="19" name="Immagine 18" descr="Immagine che contiene Fast food, clipart, disegno, frutto&#10;&#10;Il contenuto generato dall'IA potrebbe non essere corretto.">
            <a:extLst>
              <a:ext uri="{FF2B5EF4-FFF2-40B4-BE49-F238E27FC236}">
                <a16:creationId xmlns:a16="http://schemas.microsoft.com/office/drawing/2014/main" id="{B3FDE6E6-CCF6-845D-25B7-0C712D9A6B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4109" y="2020186"/>
            <a:ext cx="2923571" cy="399181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0"/>
            <a:ext cx="4800600" cy="6858000"/>
          </a:xfrm>
          <a:prstGeom prst="rect">
            <a:avLst/>
          </a:prstGeom>
        </p:spPr>
      </p:pic>
      <p:sp>
        <p:nvSpPr>
          <p:cNvPr id="3" name="Text 0"/>
          <p:cNvSpPr/>
          <p:nvPr/>
        </p:nvSpPr>
        <p:spPr>
          <a:xfrm>
            <a:off x="661492" y="1528466"/>
            <a:ext cx="4863703" cy="590649"/>
          </a:xfrm>
          <a:prstGeom prst="rect">
            <a:avLst/>
          </a:prstGeom>
          <a:noFill/>
          <a:ln/>
        </p:spPr>
        <p:txBody>
          <a:bodyPr wrap="non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BPD/DS: Detailed View</a:t>
            </a:r>
            <a:endParaRPr lang="en-US" sz="3708" dirty="0"/>
          </a:p>
        </p:txBody>
      </p:sp>
      <p:sp>
        <p:nvSpPr>
          <p:cNvPr id="4" name="Shape 1"/>
          <p:cNvSpPr/>
          <p:nvPr/>
        </p:nvSpPr>
        <p:spPr>
          <a:xfrm>
            <a:off x="661492" y="2402582"/>
            <a:ext cx="141684" cy="692150"/>
          </a:xfrm>
          <a:prstGeom prst="roundRect">
            <a:avLst>
              <a:gd name="adj" fmla="val 56033"/>
            </a:avLst>
          </a:prstGeom>
          <a:solidFill>
            <a:srgbClr val="D9EDF2"/>
          </a:solidFill>
          <a:ln w="7620">
            <a:solidFill>
              <a:srgbClr val="BFD3D8"/>
            </a:solidFill>
            <a:prstDash val="solid"/>
          </a:ln>
        </p:spPr>
        <p:txBody>
          <a:bodyPr/>
          <a:lstStyle/>
          <a:p>
            <a:endParaRPr lang="it-IT" sz="1500"/>
          </a:p>
        </p:txBody>
      </p:sp>
      <p:sp>
        <p:nvSpPr>
          <p:cNvPr id="5" name="Text 2"/>
          <p:cNvSpPr/>
          <p:nvPr/>
        </p:nvSpPr>
        <p:spPr>
          <a:xfrm>
            <a:off x="1086645" y="2402582"/>
            <a:ext cx="3343771"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Re-establish Gastric Continuity</a:t>
            </a:r>
            <a:endParaRPr lang="en-US" sz="1833" dirty="0"/>
          </a:p>
        </p:txBody>
      </p:sp>
      <p:sp>
        <p:nvSpPr>
          <p:cNvPr id="6" name="Text 3"/>
          <p:cNvSpPr/>
          <p:nvPr/>
        </p:nvSpPr>
        <p:spPr>
          <a:xfrm>
            <a:off x="1086644" y="2811264"/>
            <a:ext cx="5871865"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First step in the conversion process</a:t>
            </a:r>
            <a:endParaRPr lang="en-US" sz="1458" dirty="0"/>
          </a:p>
        </p:txBody>
      </p:sp>
      <p:sp>
        <p:nvSpPr>
          <p:cNvPr id="7" name="Shape 4"/>
          <p:cNvSpPr/>
          <p:nvPr/>
        </p:nvSpPr>
        <p:spPr>
          <a:xfrm>
            <a:off x="944960" y="3283743"/>
            <a:ext cx="141684" cy="692150"/>
          </a:xfrm>
          <a:prstGeom prst="roundRect">
            <a:avLst>
              <a:gd name="adj" fmla="val 56033"/>
            </a:avLst>
          </a:prstGeom>
          <a:solidFill>
            <a:srgbClr val="D9EDF2"/>
          </a:solidFill>
          <a:ln w="7620">
            <a:solidFill>
              <a:srgbClr val="BFD3D8"/>
            </a:solidFill>
            <a:prstDash val="solid"/>
          </a:ln>
        </p:spPr>
        <p:txBody>
          <a:bodyPr/>
          <a:lstStyle/>
          <a:p>
            <a:endParaRPr lang="it-IT" sz="1500"/>
          </a:p>
        </p:txBody>
      </p:sp>
      <p:sp>
        <p:nvSpPr>
          <p:cNvPr id="8" name="Text 5"/>
          <p:cNvSpPr/>
          <p:nvPr/>
        </p:nvSpPr>
        <p:spPr>
          <a:xfrm>
            <a:off x="1370112" y="3283743"/>
            <a:ext cx="3099892"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Perform Sleeve Gastrectomy</a:t>
            </a:r>
            <a:endParaRPr lang="en-US" sz="1833" dirty="0"/>
          </a:p>
        </p:txBody>
      </p:sp>
      <p:sp>
        <p:nvSpPr>
          <p:cNvPr id="9" name="Text 6"/>
          <p:cNvSpPr/>
          <p:nvPr/>
        </p:nvSpPr>
        <p:spPr>
          <a:xfrm>
            <a:off x="1370112" y="3692426"/>
            <a:ext cx="5588397"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Creates restriction by reducing stomach size</a:t>
            </a:r>
            <a:endParaRPr lang="en-US" sz="1458" dirty="0"/>
          </a:p>
        </p:txBody>
      </p:sp>
      <p:sp>
        <p:nvSpPr>
          <p:cNvPr id="10" name="Shape 7"/>
          <p:cNvSpPr/>
          <p:nvPr/>
        </p:nvSpPr>
        <p:spPr>
          <a:xfrm>
            <a:off x="1228527" y="4164906"/>
            <a:ext cx="141684" cy="975618"/>
          </a:xfrm>
          <a:prstGeom prst="roundRect">
            <a:avLst>
              <a:gd name="adj" fmla="val 56033"/>
            </a:avLst>
          </a:prstGeom>
          <a:solidFill>
            <a:srgbClr val="D9EDF2"/>
          </a:solidFill>
          <a:ln w="7620">
            <a:solidFill>
              <a:srgbClr val="BFD3D8"/>
            </a:solidFill>
            <a:prstDash val="solid"/>
          </a:ln>
        </p:spPr>
        <p:txBody>
          <a:bodyPr/>
          <a:lstStyle/>
          <a:p>
            <a:endParaRPr lang="it-IT" sz="1500"/>
          </a:p>
        </p:txBody>
      </p:sp>
      <p:sp>
        <p:nvSpPr>
          <p:cNvPr id="11" name="Text 8"/>
          <p:cNvSpPr/>
          <p:nvPr/>
        </p:nvSpPr>
        <p:spPr>
          <a:xfrm>
            <a:off x="1653679" y="4164906"/>
            <a:ext cx="3731518"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Create Duodeno-ileal Anastomosis</a:t>
            </a:r>
            <a:endParaRPr lang="en-US" sz="1833" dirty="0"/>
          </a:p>
        </p:txBody>
      </p:sp>
      <p:sp>
        <p:nvSpPr>
          <p:cNvPr id="12" name="Text 9"/>
          <p:cNvSpPr/>
          <p:nvPr/>
        </p:nvSpPr>
        <p:spPr>
          <a:xfrm>
            <a:off x="1653679" y="4573588"/>
            <a:ext cx="5304830" cy="566936"/>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Establishes malabsorptive component with long biliopancreatic loop</a:t>
            </a:r>
            <a:endParaRPr lang="en-US" sz="1458"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2133600" y="287338"/>
            <a:ext cx="10058400" cy="1449387"/>
          </a:xfrm>
        </p:spPr>
        <p:txBody>
          <a:bodyPr/>
          <a:lstStyle/>
          <a:p>
            <a:r>
              <a:rPr lang="it-IT" dirty="0">
                <a:solidFill>
                  <a:schemeClr val="accent2">
                    <a:lumMod val="75000"/>
                  </a:schemeClr>
                </a:solidFill>
              </a:rPr>
              <a:t>Conversion to DS</a:t>
            </a:r>
          </a:p>
        </p:txBody>
      </p:sp>
      <p:pic>
        <p:nvPicPr>
          <p:cNvPr id="6" name="Segnaposto contenuto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517525"/>
            <a:ext cx="5616575" cy="2439988"/>
          </a:xfr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580" y="3361196"/>
            <a:ext cx="6515100" cy="2781300"/>
          </a:xfrm>
          <a:prstGeom prst="rect">
            <a:avLst/>
          </a:prstGeom>
        </p:spPr>
      </p:pic>
    </p:spTree>
    <p:extLst>
      <p:ext uri="{BB962C8B-B14F-4D97-AF65-F5344CB8AC3E}">
        <p14:creationId xmlns:p14="http://schemas.microsoft.com/office/powerpoint/2010/main" val="2649634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97962" y="871510"/>
            <a:ext cx="2754989" cy="3793020"/>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2951" y="2861239"/>
            <a:ext cx="1856909" cy="2079738"/>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9860" y="3429000"/>
            <a:ext cx="1968834" cy="2619586"/>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9054" y="1366515"/>
            <a:ext cx="2807107" cy="4124970"/>
          </a:xfrm>
          <a:prstGeom prst="rect">
            <a:avLst/>
          </a:prstGeom>
        </p:spPr>
      </p:pic>
      <p:sp>
        <p:nvSpPr>
          <p:cNvPr id="8" name="CasellaDiTesto 7"/>
          <p:cNvSpPr txBox="1"/>
          <p:nvPr/>
        </p:nvSpPr>
        <p:spPr>
          <a:xfrm>
            <a:off x="5124773" y="750929"/>
            <a:ext cx="1603324" cy="2940357"/>
          </a:xfrm>
          <a:prstGeom prst="rect">
            <a:avLst/>
          </a:prstGeom>
          <a:noFill/>
        </p:spPr>
        <p:txBody>
          <a:bodyPr wrap="square" rtlCol="0">
            <a:spAutoFit/>
          </a:bodyPr>
          <a:lstStyle/>
          <a:p>
            <a:r>
              <a:rPr lang="it-IT" sz="19900" dirty="0">
                <a:solidFill>
                  <a:schemeClr val="accent2">
                    <a:lumMod val="75000"/>
                  </a:schemeClr>
                </a:solidFill>
              </a:rPr>
              <a:t>?</a:t>
            </a:r>
          </a:p>
        </p:txBody>
      </p:sp>
    </p:spTree>
    <p:extLst>
      <p:ext uri="{BB962C8B-B14F-4D97-AF65-F5344CB8AC3E}">
        <p14:creationId xmlns:p14="http://schemas.microsoft.com/office/powerpoint/2010/main" val="1418158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533400"/>
            <a:ext cx="10025063" cy="4464050"/>
          </a:xfrm>
        </p:spPr>
      </p:pic>
    </p:spTree>
    <p:extLst>
      <p:ext uri="{BB962C8B-B14F-4D97-AF65-F5344CB8AC3E}">
        <p14:creationId xmlns:p14="http://schemas.microsoft.com/office/powerpoint/2010/main" val="4092106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341438"/>
            <a:ext cx="2933700" cy="2838450"/>
          </a:xfrm>
        </p:spPr>
      </p:pic>
      <p:sp>
        <p:nvSpPr>
          <p:cNvPr id="3" name="Titolo 2"/>
          <p:cNvSpPr>
            <a:spLocks noGrp="1"/>
          </p:cNvSpPr>
          <p:nvPr>
            <p:ph type="title" idx="4294967295"/>
          </p:nvPr>
        </p:nvSpPr>
        <p:spPr>
          <a:xfrm>
            <a:off x="0" y="260350"/>
            <a:ext cx="5130800" cy="393700"/>
          </a:xfrm>
        </p:spPr>
        <p:txBody>
          <a:bodyPr/>
          <a:lstStyle/>
          <a:p>
            <a:r>
              <a:rPr lang="it-IT" sz="2000" dirty="0"/>
              <a:t>Single </a:t>
            </a:r>
            <a:r>
              <a:rPr lang="it-IT" sz="2000" dirty="0" err="1"/>
              <a:t>Anastomosis</a:t>
            </a:r>
            <a:r>
              <a:rPr lang="it-IT" sz="2000" dirty="0"/>
              <a:t> </a:t>
            </a:r>
            <a:r>
              <a:rPr lang="it-IT" sz="2000" dirty="0" err="1"/>
              <a:t>Jejuno-ileal</a:t>
            </a:r>
            <a:r>
              <a:rPr lang="it-IT" sz="2000" dirty="0"/>
              <a:t> (SAJI)</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1320" y="1412776"/>
            <a:ext cx="2790825" cy="2781300"/>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152" y="1348282"/>
            <a:ext cx="3124200" cy="2924175"/>
          </a:xfrm>
          <a:prstGeom prst="rect">
            <a:avLst/>
          </a:prstGeom>
        </p:spPr>
      </p:pic>
      <p:sp>
        <p:nvSpPr>
          <p:cNvPr id="7" name="CasellaDiTesto 6"/>
          <p:cNvSpPr txBox="1"/>
          <p:nvPr/>
        </p:nvSpPr>
        <p:spPr>
          <a:xfrm>
            <a:off x="8537191" y="4272457"/>
            <a:ext cx="2095189" cy="292709"/>
          </a:xfrm>
          <a:prstGeom prst="rect">
            <a:avLst/>
          </a:prstGeom>
          <a:noFill/>
        </p:spPr>
        <p:txBody>
          <a:bodyPr wrap="square" rtlCol="0">
            <a:spAutoFit/>
          </a:bodyPr>
          <a:lstStyle/>
          <a:p>
            <a:r>
              <a:rPr lang="it-IT" sz="1400" dirty="0" err="1"/>
              <a:t>Courtesy</a:t>
            </a:r>
            <a:r>
              <a:rPr lang="it-IT" sz="1400" dirty="0"/>
              <a:t> Dr. </a:t>
            </a:r>
            <a:r>
              <a:rPr lang="it-IT" sz="1400" dirty="0" err="1"/>
              <a:t>M.De</a:t>
            </a:r>
            <a:r>
              <a:rPr lang="it-IT" sz="1400" dirty="0"/>
              <a:t> Luca</a:t>
            </a:r>
          </a:p>
        </p:txBody>
      </p:sp>
      <p:sp>
        <p:nvSpPr>
          <p:cNvPr id="8" name="CasellaDiTesto 7"/>
          <p:cNvSpPr txBox="1"/>
          <p:nvPr/>
        </p:nvSpPr>
        <p:spPr>
          <a:xfrm>
            <a:off x="1775521" y="4869161"/>
            <a:ext cx="8601457" cy="1200329"/>
          </a:xfrm>
          <a:prstGeom prst="rect">
            <a:avLst/>
          </a:prstGeom>
          <a:noFill/>
        </p:spPr>
        <p:txBody>
          <a:bodyPr wrap="square" rtlCol="0">
            <a:spAutoFit/>
          </a:bodyPr>
          <a:lstStyle/>
          <a:p>
            <a:pPr marL="342900" indent="-342900">
              <a:buAutoNum type="arabicPeriod"/>
            </a:pPr>
            <a:r>
              <a:rPr lang="it-IT" dirty="0" err="1"/>
              <a:t>Transection</a:t>
            </a:r>
            <a:r>
              <a:rPr lang="it-IT" dirty="0"/>
              <a:t> of the </a:t>
            </a:r>
            <a:r>
              <a:rPr lang="it-IT" dirty="0" err="1"/>
              <a:t>alimentary</a:t>
            </a:r>
            <a:r>
              <a:rPr lang="it-IT" dirty="0"/>
              <a:t> </a:t>
            </a:r>
            <a:r>
              <a:rPr lang="it-IT" dirty="0" err="1"/>
              <a:t>limb</a:t>
            </a:r>
            <a:r>
              <a:rPr lang="it-IT" dirty="0"/>
              <a:t> 20-25 </a:t>
            </a:r>
            <a:r>
              <a:rPr lang="it-IT" dirty="0" err="1"/>
              <a:t>distally</a:t>
            </a:r>
            <a:r>
              <a:rPr lang="it-IT" dirty="0"/>
              <a:t> the gastro-</a:t>
            </a:r>
            <a:r>
              <a:rPr lang="it-IT" dirty="0" err="1"/>
              <a:t>jejunal</a:t>
            </a:r>
            <a:r>
              <a:rPr lang="it-IT" dirty="0"/>
              <a:t> </a:t>
            </a:r>
            <a:r>
              <a:rPr lang="it-IT" dirty="0" err="1"/>
              <a:t>anastomosis</a:t>
            </a:r>
            <a:endParaRPr lang="it-IT" dirty="0"/>
          </a:p>
          <a:p>
            <a:pPr marL="342900" indent="-342900">
              <a:buAutoNum type="arabicPeriod"/>
            </a:pPr>
            <a:r>
              <a:rPr lang="it-IT" dirty="0" err="1"/>
              <a:t>Measurement</a:t>
            </a:r>
            <a:r>
              <a:rPr lang="it-IT" dirty="0"/>
              <a:t> of the </a:t>
            </a:r>
            <a:r>
              <a:rPr lang="it-IT" dirty="0" err="1"/>
              <a:t>ileum</a:t>
            </a:r>
            <a:r>
              <a:rPr lang="it-IT" dirty="0"/>
              <a:t> 300 cm from the ileo-</a:t>
            </a:r>
            <a:r>
              <a:rPr lang="it-IT" dirty="0" err="1"/>
              <a:t>cecal</a:t>
            </a:r>
            <a:r>
              <a:rPr lang="it-IT" dirty="0"/>
              <a:t> valve</a:t>
            </a:r>
          </a:p>
          <a:p>
            <a:pPr marL="342900" indent="-342900">
              <a:buAutoNum type="arabicPeriod"/>
            </a:pPr>
            <a:r>
              <a:rPr lang="it-IT" dirty="0" err="1"/>
              <a:t>Jejuno-ileal</a:t>
            </a:r>
            <a:r>
              <a:rPr lang="it-IT" dirty="0"/>
              <a:t> </a:t>
            </a:r>
            <a:r>
              <a:rPr lang="it-IT" dirty="0" err="1"/>
              <a:t>anastomosis</a:t>
            </a:r>
            <a:endParaRPr lang="it-IT" dirty="0"/>
          </a:p>
          <a:p>
            <a:pPr marL="342900" indent="-342900">
              <a:buAutoNum type="arabicPeriod"/>
            </a:pPr>
            <a:r>
              <a:rPr lang="it-IT" u="sng" dirty="0" err="1"/>
              <a:t>Ipoabsorpitive</a:t>
            </a:r>
            <a:r>
              <a:rPr lang="it-IT" u="sng" dirty="0"/>
              <a:t> procedure</a:t>
            </a:r>
          </a:p>
        </p:txBody>
      </p:sp>
    </p:spTree>
    <p:extLst>
      <p:ext uri="{BB962C8B-B14F-4D97-AF65-F5344CB8AC3E}">
        <p14:creationId xmlns:p14="http://schemas.microsoft.com/office/powerpoint/2010/main" val="18071429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4294967295"/>
          </p:nvPr>
        </p:nvSpPr>
        <p:spPr>
          <a:xfrm>
            <a:off x="0" y="4800600"/>
            <a:ext cx="10972800" cy="1098550"/>
          </a:xfrm>
        </p:spPr>
        <p:txBody>
          <a:bodyPr>
            <a:normAutofit/>
          </a:bodyPr>
          <a:lstStyle/>
          <a:p>
            <a:pPr marL="0" indent="0" algn="ctr">
              <a:buNone/>
            </a:pPr>
            <a:r>
              <a:rPr lang="it-IT" sz="2400" dirty="0">
                <a:solidFill>
                  <a:schemeClr val="accent1">
                    <a:lumMod val="75000"/>
                  </a:schemeClr>
                </a:solidFill>
                <a:latin typeface="+mn-lt"/>
              </a:rPr>
              <a:t>SAJI </a:t>
            </a:r>
            <a:r>
              <a:rPr lang="it-IT" sz="2400" dirty="0" err="1">
                <a:solidFill>
                  <a:schemeClr val="accent1">
                    <a:lumMod val="75000"/>
                  </a:schemeClr>
                </a:solidFill>
                <a:latin typeface="+mn-lt"/>
              </a:rPr>
              <a:t>is</a:t>
            </a:r>
            <a:r>
              <a:rPr lang="it-IT" sz="2400" dirty="0">
                <a:solidFill>
                  <a:schemeClr val="accent1">
                    <a:lumMod val="75000"/>
                  </a:schemeClr>
                </a:solidFill>
                <a:latin typeface="+mn-lt"/>
              </a:rPr>
              <a:t> a </a:t>
            </a:r>
            <a:r>
              <a:rPr lang="en-US" sz="2400" dirty="0">
                <a:solidFill>
                  <a:schemeClr val="accent1">
                    <a:lumMod val="75000"/>
                  </a:schemeClr>
                </a:solidFill>
                <a:latin typeface="+mn-lt"/>
              </a:rPr>
              <a:t>new simple </a:t>
            </a:r>
            <a:r>
              <a:rPr lang="en-US" sz="2400" dirty="0" err="1">
                <a:solidFill>
                  <a:schemeClr val="accent1">
                    <a:lumMod val="75000"/>
                  </a:schemeClr>
                </a:solidFill>
                <a:latin typeface="+mn-lt"/>
              </a:rPr>
              <a:t>revisional</a:t>
            </a:r>
            <a:r>
              <a:rPr lang="en-US" sz="2400" dirty="0">
                <a:solidFill>
                  <a:schemeClr val="accent1">
                    <a:lumMod val="75000"/>
                  </a:schemeClr>
                </a:solidFill>
                <a:latin typeface="+mn-lt"/>
              </a:rPr>
              <a:t> surgery that achieved satisfactory medium-term results in a relatively small cohort of patients</a:t>
            </a:r>
            <a:endParaRPr lang="it-IT" sz="2400" dirty="0">
              <a:solidFill>
                <a:schemeClr val="accent1">
                  <a:lumMod val="75000"/>
                </a:schemeClr>
              </a:solidFill>
              <a:latin typeface="+mn-lt"/>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271" y="701926"/>
            <a:ext cx="10347560" cy="3805680"/>
          </a:xfrm>
          <a:prstGeom prst="rect">
            <a:avLst/>
          </a:prstGeom>
        </p:spPr>
      </p:pic>
    </p:spTree>
    <p:extLst>
      <p:ext uri="{BB962C8B-B14F-4D97-AF65-F5344CB8AC3E}">
        <p14:creationId xmlns:p14="http://schemas.microsoft.com/office/powerpoint/2010/main" val="1206776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233492" y="849710"/>
            <a:ext cx="6087468" cy="590649"/>
          </a:xfrm>
          <a:prstGeom prst="rect">
            <a:avLst/>
          </a:prstGeom>
          <a:noFill/>
          <a:ln/>
        </p:spPr>
        <p:txBody>
          <a:bodyPr wrap="non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Comparing Surgical Options</a:t>
            </a:r>
            <a:endParaRPr lang="en-US" sz="3708" dirty="0"/>
          </a:p>
        </p:txBody>
      </p:sp>
      <p:sp>
        <p:nvSpPr>
          <p:cNvPr id="4" name="Shape 1"/>
          <p:cNvSpPr/>
          <p:nvPr/>
        </p:nvSpPr>
        <p:spPr>
          <a:xfrm>
            <a:off x="5233492" y="1723827"/>
            <a:ext cx="6297018" cy="4284464"/>
          </a:xfrm>
          <a:prstGeom prst="roundRect">
            <a:avLst>
              <a:gd name="adj" fmla="val 1853"/>
            </a:avLst>
          </a:prstGeom>
          <a:noFill/>
          <a:ln w="7620">
            <a:solidFill>
              <a:srgbClr val="000000">
                <a:alpha val="8000"/>
              </a:srgbClr>
            </a:solidFill>
            <a:prstDash val="solid"/>
          </a:ln>
        </p:spPr>
        <p:txBody>
          <a:bodyPr/>
          <a:lstStyle/>
          <a:p>
            <a:endParaRPr lang="it-IT" sz="1500"/>
          </a:p>
        </p:txBody>
      </p:sp>
      <p:sp>
        <p:nvSpPr>
          <p:cNvPr id="5" name="Shape 2"/>
          <p:cNvSpPr/>
          <p:nvPr/>
        </p:nvSpPr>
        <p:spPr>
          <a:xfrm>
            <a:off x="5239842" y="1730177"/>
            <a:ext cx="6284318" cy="1089918"/>
          </a:xfrm>
          <a:prstGeom prst="rect">
            <a:avLst/>
          </a:prstGeom>
          <a:solidFill>
            <a:srgbClr val="FFFFFF">
              <a:alpha val="4000"/>
            </a:srgbClr>
          </a:solidFill>
          <a:ln/>
        </p:spPr>
        <p:txBody>
          <a:bodyPr/>
          <a:lstStyle/>
          <a:p>
            <a:endParaRPr lang="it-IT" sz="1500"/>
          </a:p>
        </p:txBody>
      </p:sp>
      <p:sp>
        <p:nvSpPr>
          <p:cNvPr id="6" name="Text 3"/>
          <p:cNvSpPr/>
          <p:nvPr/>
        </p:nvSpPr>
        <p:spPr>
          <a:xfrm>
            <a:off x="5429052" y="1849934"/>
            <a:ext cx="1189832"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Procedure</a:t>
            </a:r>
            <a:endParaRPr lang="en-US" sz="1458" dirty="0"/>
          </a:p>
        </p:txBody>
      </p:sp>
      <p:sp>
        <p:nvSpPr>
          <p:cNvPr id="7" name="Text 4"/>
          <p:cNvSpPr/>
          <p:nvPr/>
        </p:nvSpPr>
        <p:spPr>
          <a:xfrm>
            <a:off x="7003257" y="1849934"/>
            <a:ext cx="1186656" cy="566936"/>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%EBMIL at 3 Years</a:t>
            </a:r>
            <a:endParaRPr lang="en-US" sz="1458" dirty="0"/>
          </a:p>
        </p:txBody>
      </p:sp>
      <p:sp>
        <p:nvSpPr>
          <p:cNvPr id="8" name="Text 5"/>
          <p:cNvSpPr/>
          <p:nvPr/>
        </p:nvSpPr>
        <p:spPr>
          <a:xfrm>
            <a:off x="8574286" y="1849934"/>
            <a:ext cx="1186656" cy="850404"/>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Major Complications</a:t>
            </a:r>
            <a:endParaRPr lang="en-US" sz="1458" dirty="0"/>
          </a:p>
        </p:txBody>
      </p:sp>
      <p:sp>
        <p:nvSpPr>
          <p:cNvPr id="9" name="Text 6"/>
          <p:cNvSpPr/>
          <p:nvPr/>
        </p:nvSpPr>
        <p:spPr>
          <a:xfrm>
            <a:off x="10145316" y="1849934"/>
            <a:ext cx="1189832"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Mortality</a:t>
            </a:r>
            <a:endParaRPr lang="en-US" sz="1458" dirty="0"/>
          </a:p>
        </p:txBody>
      </p:sp>
      <p:sp>
        <p:nvSpPr>
          <p:cNvPr id="10" name="Shape 7"/>
          <p:cNvSpPr/>
          <p:nvPr/>
        </p:nvSpPr>
        <p:spPr>
          <a:xfrm>
            <a:off x="5239842" y="2820094"/>
            <a:ext cx="6284318" cy="806450"/>
          </a:xfrm>
          <a:prstGeom prst="rect">
            <a:avLst/>
          </a:prstGeom>
          <a:solidFill>
            <a:srgbClr val="000000">
              <a:alpha val="4000"/>
            </a:srgbClr>
          </a:solidFill>
          <a:ln/>
        </p:spPr>
        <p:txBody>
          <a:bodyPr/>
          <a:lstStyle/>
          <a:p>
            <a:endParaRPr lang="it-IT" sz="1500"/>
          </a:p>
        </p:txBody>
      </p:sp>
      <p:sp>
        <p:nvSpPr>
          <p:cNvPr id="11" name="Text 8"/>
          <p:cNvSpPr/>
          <p:nvPr/>
        </p:nvSpPr>
        <p:spPr>
          <a:xfrm>
            <a:off x="5429052" y="2939852"/>
            <a:ext cx="1189832" cy="566936"/>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BPD/DS Conversion</a:t>
            </a:r>
            <a:endParaRPr lang="en-US" sz="1458" dirty="0"/>
          </a:p>
        </p:txBody>
      </p:sp>
      <p:sp>
        <p:nvSpPr>
          <p:cNvPr id="12" name="Text 9"/>
          <p:cNvSpPr/>
          <p:nvPr/>
        </p:nvSpPr>
        <p:spPr>
          <a:xfrm>
            <a:off x="7003257" y="2939852"/>
            <a:ext cx="1186656"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76%</a:t>
            </a:r>
            <a:endParaRPr lang="en-US" sz="1458" dirty="0"/>
          </a:p>
        </p:txBody>
      </p:sp>
      <p:sp>
        <p:nvSpPr>
          <p:cNvPr id="13" name="Text 10"/>
          <p:cNvSpPr/>
          <p:nvPr/>
        </p:nvSpPr>
        <p:spPr>
          <a:xfrm>
            <a:off x="8574286" y="2939852"/>
            <a:ext cx="1186656"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15.1%</a:t>
            </a:r>
            <a:endParaRPr lang="en-US" sz="1458" dirty="0"/>
          </a:p>
        </p:txBody>
      </p:sp>
      <p:sp>
        <p:nvSpPr>
          <p:cNvPr id="14" name="Text 11"/>
          <p:cNvSpPr/>
          <p:nvPr/>
        </p:nvSpPr>
        <p:spPr>
          <a:xfrm>
            <a:off x="10145316" y="2939852"/>
            <a:ext cx="1189832"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1.2%</a:t>
            </a:r>
            <a:endParaRPr lang="en-US" sz="1458" dirty="0"/>
          </a:p>
        </p:txBody>
      </p:sp>
      <p:sp>
        <p:nvSpPr>
          <p:cNvPr id="15" name="Shape 12"/>
          <p:cNvSpPr/>
          <p:nvPr/>
        </p:nvSpPr>
        <p:spPr>
          <a:xfrm>
            <a:off x="5239842" y="3626544"/>
            <a:ext cx="6284318" cy="522982"/>
          </a:xfrm>
          <a:prstGeom prst="rect">
            <a:avLst/>
          </a:prstGeom>
          <a:solidFill>
            <a:srgbClr val="FFFFFF">
              <a:alpha val="4000"/>
            </a:srgbClr>
          </a:solidFill>
          <a:ln/>
        </p:spPr>
        <p:txBody>
          <a:bodyPr/>
          <a:lstStyle/>
          <a:p>
            <a:endParaRPr lang="it-IT" sz="1500"/>
          </a:p>
        </p:txBody>
      </p:sp>
      <p:sp>
        <p:nvSpPr>
          <p:cNvPr id="16" name="Text 13"/>
          <p:cNvSpPr/>
          <p:nvPr/>
        </p:nvSpPr>
        <p:spPr>
          <a:xfrm>
            <a:off x="5429052" y="3746302"/>
            <a:ext cx="1189832"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Distal RYGB</a:t>
            </a:r>
            <a:endParaRPr lang="en-US" sz="1458" dirty="0"/>
          </a:p>
        </p:txBody>
      </p:sp>
      <p:sp>
        <p:nvSpPr>
          <p:cNvPr id="17" name="Text 14"/>
          <p:cNvSpPr/>
          <p:nvPr/>
        </p:nvSpPr>
        <p:spPr>
          <a:xfrm>
            <a:off x="7003257" y="3746302"/>
            <a:ext cx="1186656"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52.2%</a:t>
            </a:r>
            <a:endParaRPr lang="en-US" sz="1458" dirty="0"/>
          </a:p>
        </p:txBody>
      </p:sp>
      <p:sp>
        <p:nvSpPr>
          <p:cNvPr id="18" name="Text 15"/>
          <p:cNvSpPr/>
          <p:nvPr/>
        </p:nvSpPr>
        <p:spPr>
          <a:xfrm>
            <a:off x="8574286" y="3746302"/>
            <a:ext cx="1186656"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11.9%</a:t>
            </a:r>
            <a:endParaRPr lang="en-US" sz="1458" dirty="0"/>
          </a:p>
        </p:txBody>
      </p:sp>
      <p:sp>
        <p:nvSpPr>
          <p:cNvPr id="19" name="Text 16"/>
          <p:cNvSpPr/>
          <p:nvPr/>
        </p:nvSpPr>
        <p:spPr>
          <a:xfrm>
            <a:off x="10145316" y="3746302"/>
            <a:ext cx="1189832"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0.6%</a:t>
            </a:r>
            <a:endParaRPr lang="en-US" sz="1458" dirty="0"/>
          </a:p>
        </p:txBody>
      </p:sp>
      <p:sp>
        <p:nvSpPr>
          <p:cNvPr id="20" name="Shape 17"/>
          <p:cNvSpPr/>
          <p:nvPr/>
        </p:nvSpPr>
        <p:spPr>
          <a:xfrm>
            <a:off x="5239842" y="4149527"/>
            <a:ext cx="6284318" cy="806450"/>
          </a:xfrm>
          <a:prstGeom prst="rect">
            <a:avLst/>
          </a:prstGeom>
          <a:solidFill>
            <a:srgbClr val="000000">
              <a:alpha val="4000"/>
            </a:srgbClr>
          </a:solidFill>
          <a:ln/>
        </p:spPr>
        <p:txBody>
          <a:bodyPr/>
          <a:lstStyle/>
          <a:p>
            <a:endParaRPr lang="it-IT" sz="1500"/>
          </a:p>
        </p:txBody>
      </p:sp>
      <p:sp>
        <p:nvSpPr>
          <p:cNvPr id="21" name="Text 18"/>
          <p:cNvSpPr/>
          <p:nvPr/>
        </p:nvSpPr>
        <p:spPr>
          <a:xfrm>
            <a:off x="5429052" y="4269284"/>
            <a:ext cx="1189832" cy="566936"/>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Pouch/GJ Revision</a:t>
            </a:r>
            <a:endParaRPr lang="en-US" sz="1458" dirty="0"/>
          </a:p>
        </p:txBody>
      </p:sp>
      <p:sp>
        <p:nvSpPr>
          <p:cNvPr id="22" name="Text 19"/>
          <p:cNvSpPr/>
          <p:nvPr/>
        </p:nvSpPr>
        <p:spPr>
          <a:xfrm>
            <a:off x="7003257" y="4269284"/>
            <a:ext cx="1186656"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14%</a:t>
            </a:r>
            <a:endParaRPr lang="en-US" sz="1458" dirty="0"/>
          </a:p>
        </p:txBody>
      </p:sp>
      <p:sp>
        <p:nvSpPr>
          <p:cNvPr id="23" name="Text 20"/>
          <p:cNvSpPr/>
          <p:nvPr/>
        </p:nvSpPr>
        <p:spPr>
          <a:xfrm>
            <a:off x="8574286" y="4269284"/>
            <a:ext cx="1186656"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3.5%</a:t>
            </a:r>
            <a:endParaRPr lang="en-US" sz="1458" dirty="0"/>
          </a:p>
        </p:txBody>
      </p:sp>
      <p:sp>
        <p:nvSpPr>
          <p:cNvPr id="24" name="Text 21"/>
          <p:cNvSpPr/>
          <p:nvPr/>
        </p:nvSpPr>
        <p:spPr>
          <a:xfrm>
            <a:off x="10145316" y="4269284"/>
            <a:ext cx="1189832"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0%</a:t>
            </a:r>
            <a:endParaRPr lang="en-US" sz="1458" dirty="0"/>
          </a:p>
        </p:txBody>
      </p:sp>
      <p:sp>
        <p:nvSpPr>
          <p:cNvPr id="25" name="Shape 22"/>
          <p:cNvSpPr/>
          <p:nvPr/>
        </p:nvSpPr>
        <p:spPr>
          <a:xfrm>
            <a:off x="5239842" y="4955977"/>
            <a:ext cx="6284318" cy="522982"/>
          </a:xfrm>
          <a:prstGeom prst="rect">
            <a:avLst/>
          </a:prstGeom>
          <a:solidFill>
            <a:srgbClr val="FFFFFF">
              <a:alpha val="4000"/>
            </a:srgbClr>
          </a:solidFill>
          <a:ln/>
        </p:spPr>
        <p:txBody>
          <a:bodyPr/>
          <a:lstStyle/>
          <a:p>
            <a:endParaRPr lang="it-IT" sz="1500"/>
          </a:p>
        </p:txBody>
      </p:sp>
      <p:sp>
        <p:nvSpPr>
          <p:cNvPr id="26" name="Text 23"/>
          <p:cNvSpPr/>
          <p:nvPr/>
        </p:nvSpPr>
        <p:spPr>
          <a:xfrm>
            <a:off x="5429052" y="5075734"/>
            <a:ext cx="1189832"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Banding</a:t>
            </a:r>
            <a:endParaRPr lang="en-US" sz="1458" dirty="0"/>
          </a:p>
        </p:txBody>
      </p:sp>
      <p:sp>
        <p:nvSpPr>
          <p:cNvPr id="27" name="Text 24"/>
          <p:cNvSpPr/>
          <p:nvPr/>
        </p:nvSpPr>
        <p:spPr>
          <a:xfrm>
            <a:off x="7003257" y="5075734"/>
            <a:ext cx="1186656"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47.3%</a:t>
            </a:r>
            <a:endParaRPr lang="en-US" sz="1458" dirty="0"/>
          </a:p>
        </p:txBody>
      </p:sp>
      <p:sp>
        <p:nvSpPr>
          <p:cNvPr id="28" name="Text 25"/>
          <p:cNvSpPr/>
          <p:nvPr/>
        </p:nvSpPr>
        <p:spPr>
          <a:xfrm>
            <a:off x="8574286" y="5075734"/>
            <a:ext cx="1186656"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5.8%</a:t>
            </a:r>
            <a:endParaRPr lang="en-US" sz="1458" dirty="0"/>
          </a:p>
        </p:txBody>
      </p:sp>
      <p:sp>
        <p:nvSpPr>
          <p:cNvPr id="29" name="Text 26"/>
          <p:cNvSpPr/>
          <p:nvPr/>
        </p:nvSpPr>
        <p:spPr>
          <a:xfrm>
            <a:off x="10145316" y="5075734"/>
            <a:ext cx="1189832"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0.2%</a:t>
            </a:r>
            <a:endParaRPr lang="en-US" sz="1458" dirty="0"/>
          </a:p>
        </p:txBody>
      </p:sp>
      <p:sp>
        <p:nvSpPr>
          <p:cNvPr id="30" name="Shape 27"/>
          <p:cNvSpPr/>
          <p:nvPr/>
        </p:nvSpPr>
        <p:spPr>
          <a:xfrm>
            <a:off x="5239842" y="5478958"/>
            <a:ext cx="6284318" cy="522982"/>
          </a:xfrm>
          <a:prstGeom prst="rect">
            <a:avLst/>
          </a:prstGeom>
          <a:solidFill>
            <a:srgbClr val="000000">
              <a:alpha val="4000"/>
            </a:srgbClr>
          </a:solidFill>
          <a:ln/>
        </p:spPr>
        <p:txBody>
          <a:bodyPr/>
          <a:lstStyle/>
          <a:p>
            <a:endParaRPr lang="it-IT" sz="1500"/>
          </a:p>
        </p:txBody>
      </p:sp>
      <p:sp>
        <p:nvSpPr>
          <p:cNvPr id="31" name="Text 28"/>
          <p:cNvSpPr/>
          <p:nvPr/>
        </p:nvSpPr>
        <p:spPr>
          <a:xfrm>
            <a:off x="5429052" y="5598716"/>
            <a:ext cx="1189832"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Endoscopic</a:t>
            </a:r>
            <a:endParaRPr lang="en-US" sz="1458" dirty="0"/>
          </a:p>
        </p:txBody>
      </p:sp>
      <p:sp>
        <p:nvSpPr>
          <p:cNvPr id="32" name="Text 29"/>
          <p:cNvSpPr/>
          <p:nvPr/>
        </p:nvSpPr>
        <p:spPr>
          <a:xfrm>
            <a:off x="7003257" y="5598716"/>
            <a:ext cx="1186656"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32.1%</a:t>
            </a:r>
            <a:endParaRPr lang="en-US" sz="1458" dirty="0"/>
          </a:p>
        </p:txBody>
      </p:sp>
      <p:sp>
        <p:nvSpPr>
          <p:cNvPr id="33" name="Text 30"/>
          <p:cNvSpPr/>
          <p:nvPr/>
        </p:nvSpPr>
        <p:spPr>
          <a:xfrm>
            <a:off x="8574286" y="5598716"/>
            <a:ext cx="1186656"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15%</a:t>
            </a:r>
            <a:endParaRPr lang="en-US" sz="1458" dirty="0"/>
          </a:p>
        </p:txBody>
      </p:sp>
      <p:sp>
        <p:nvSpPr>
          <p:cNvPr id="34" name="Text 31"/>
          <p:cNvSpPr/>
          <p:nvPr/>
        </p:nvSpPr>
        <p:spPr>
          <a:xfrm>
            <a:off x="10145316" y="5598716"/>
            <a:ext cx="1189832"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0%</a:t>
            </a:r>
            <a:endParaRPr lang="en-US" sz="1458" dirty="0"/>
          </a:p>
        </p:txBody>
      </p:sp>
      <p:pic>
        <p:nvPicPr>
          <p:cNvPr id="36" name="Immagine 35" descr="Immagine che contiene disegno, clipart, Fast food, verdura&#10;&#10;Il contenuto generato dall'IA potrebbe non essere corretto.">
            <a:extLst>
              <a:ext uri="{FF2B5EF4-FFF2-40B4-BE49-F238E27FC236}">
                <a16:creationId xmlns:a16="http://schemas.microsoft.com/office/drawing/2014/main" id="{8A2E2842-DF1E-DA57-A985-E35B8ACD19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1058" y="1600548"/>
            <a:ext cx="2069582" cy="2825789"/>
          </a:xfrm>
          <a:prstGeom prst="rect">
            <a:avLst/>
          </a:prstGeom>
        </p:spPr>
      </p:pic>
      <p:pic>
        <p:nvPicPr>
          <p:cNvPr id="38" name="Immagine 37" descr="Immagine che contiene Fast food, clipart, disegno, frutto&#10;&#10;Il contenuto generato dall'IA potrebbe non essere corretto.">
            <a:extLst>
              <a:ext uri="{FF2B5EF4-FFF2-40B4-BE49-F238E27FC236}">
                <a16:creationId xmlns:a16="http://schemas.microsoft.com/office/drawing/2014/main" id="{C5AEBD46-C766-1C0E-BAEA-6E18F0429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650" y="2867439"/>
            <a:ext cx="2267149" cy="3095545"/>
          </a:xfrm>
          <a:prstGeom prst="rect">
            <a:avLst/>
          </a:prstGeom>
        </p:spPr>
      </p:pic>
      <p:pic>
        <p:nvPicPr>
          <p:cNvPr id="40" name="Immagine 39" descr="Immagine che contiene Fast food, clipart, cibo, disegno&#10;&#10;Il contenuto generato dall'IA potrebbe non essere corretto.">
            <a:extLst>
              <a:ext uri="{FF2B5EF4-FFF2-40B4-BE49-F238E27FC236}">
                <a16:creationId xmlns:a16="http://schemas.microsoft.com/office/drawing/2014/main" id="{D8BDE61B-A577-6C93-2CC2-B75BF18581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512" y="500757"/>
            <a:ext cx="1610954" cy="219958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35920" y="139997"/>
            <a:ext cx="4210248" cy="424760"/>
          </a:xfrm>
          <a:prstGeom prst="rect">
            <a:avLst/>
          </a:prstGeom>
          <a:noFill/>
          <a:ln/>
        </p:spPr>
        <p:txBody>
          <a:bodyPr wrap="none" lIns="0" tIns="0" rIns="0" bIns="0" rtlCol="0" anchor="t"/>
          <a:lstStyle/>
          <a:p>
            <a:pPr>
              <a:lnSpc>
                <a:spcPts val="3458"/>
              </a:lnSpc>
            </a:pPr>
            <a:r>
              <a:rPr lang="en-US" sz="4000" dirty="0">
                <a:solidFill>
                  <a:srgbClr val="2E3C4E"/>
                </a:solidFill>
                <a:latin typeface="Host Grotesk Medium" pitchFamily="34" charset="0"/>
                <a:ea typeface="Host Grotesk Medium" pitchFamily="34" charset="-122"/>
                <a:cs typeface="Host Grotesk Medium" pitchFamily="34" charset="-120"/>
              </a:rPr>
              <a:t>Weight Loss Effectiveness</a:t>
            </a:r>
            <a:endParaRPr lang="en-US" sz="4000" dirty="0"/>
          </a:p>
        </p:txBody>
      </p:sp>
      <p:pic>
        <p:nvPicPr>
          <p:cNvPr id="3" name="Image 0" descr="preencoded.png"/>
          <p:cNvPicPr>
            <a:picLocks noChangeAspect="1"/>
          </p:cNvPicPr>
          <p:nvPr/>
        </p:nvPicPr>
        <p:blipFill>
          <a:blip r:embed="rId3"/>
          <a:stretch>
            <a:fillRect/>
          </a:stretch>
        </p:blipFill>
        <p:spPr>
          <a:xfrm>
            <a:off x="735920" y="866478"/>
            <a:ext cx="8151713" cy="4376884"/>
          </a:xfrm>
          <a:prstGeom prst="rect">
            <a:avLst/>
          </a:prstGeom>
        </p:spPr>
      </p:pic>
      <p:sp>
        <p:nvSpPr>
          <p:cNvPr id="4" name="Text 1"/>
          <p:cNvSpPr/>
          <p:nvPr/>
        </p:nvSpPr>
        <p:spPr>
          <a:xfrm>
            <a:off x="735920" y="5590878"/>
            <a:ext cx="10869018" cy="203866"/>
          </a:xfrm>
          <a:prstGeom prst="rect">
            <a:avLst/>
          </a:prstGeom>
          <a:noFill/>
          <a:ln/>
        </p:spPr>
        <p:txBody>
          <a:bodyPr wrap="none" lIns="0" tIns="0" rIns="0" bIns="0" rtlCol="0" anchor="t"/>
          <a:lstStyle/>
          <a:p>
            <a:pPr>
              <a:lnSpc>
                <a:spcPts val="1667"/>
              </a:lnSpc>
            </a:pPr>
            <a:r>
              <a:rPr lang="en-US" sz="1600" dirty="0">
                <a:solidFill>
                  <a:srgbClr val="384653"/>
                </a:solidFill>
                <a:latin typeface="Roboto" pitchFamily="34" charset="0"/>
                <a:ea typeface="Roboto" pitchFamily="34" charset="-122"/>
                <a:cs typeface="Roboto" pitchFamily="34" charset="-120"/>
              </a:rPr>
              <a:t>BPD/DS conversion offers the highest weight loss effectiveness at 3 years, followed by distal RYGB and banding procedures.</a:t>
            </a:r>
            <a:endParaRPr lang="en-US" sz="16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042591"/>
            <a:ext cx="5169396" cy="590649"/>
          </a:xfrm>
          <a:prstGeom prst="rect">
            <a:avLst/>
          </a:prstGeom>
          <a:noFill/>
          <a:ln/>
        </p:spPr>
        <p:txBody>
          <a:bodyPr wrap="non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Risk vs. Benefit Analysis</a:t>
            </a:r>
            <a:endParaRPr lang="en-US" sz="3708" dirty="0"/>
          </a:p>
        </p:txBody>
      </p:sp>
      <p:sp>
        <p:nvSpPr>
          <p:cNvPr id="3" name="Text 1"/>
          <p:cNvSpPr/>
          <p:nvPr/>
        </p:nvSpPr>
        <p:spPr>
          <a:xfrm>
            <a:off x="803474" y="2403574"/>
            <a:ext cx="3106936" cy="295275"/>
          </a:xfrm>
          <a:prstGeom prst="rect">
            <a:avLst/>
          </a:prstGeom>
          <a:noFill/>
          <a:ln/>
        </p:spPr>
        <p:txBody>
          <a:bodyPr wrap="none" lIns="0" tIns="0" rIns="0" bIns="0" rtlCol="0" anchor="t"/>
          <a:lstStyle/>
          <a:p>
            <a:pPr algn="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High Effectiveness, High Risk</a:t>
            </a:r>
            <a:endParaRPr lang="en-US" sz="1833" dirty="0"/>
          </a:p>
        </p:txBody>
      </p:sp>
      <p:sp>
        <p:nvSpPr>
          <p:cNvPr id="4" name="Text 2"/>
          <p:cNvSpPr/>
          <p:nvPr/>
        </p:nvSpPr>
        <p:spPr>
          <a:xfrm>
            <a:off x="661492" y="2812257"/>
            <a:ext cx="3248918" cy="566936"/>
          </a:xfrm>
          <a:prstGeom prst="rect">
            <a:avLst/>
          </a:prstGeom>
          <a:noFill/>
          <a:ln/>
        </p:spPr>
        <p:txBody>
          <a:bodyPr wrap="square" lIns="0" tIns="0" rIns="0" bIns="0" rtlCol="0" anchor="t"/>
          <a:lstStyle/>
          <a:p>
            <a:pPr algn="r">
              <a:lnSpc>
                <a:spcPts val="2208"/>
              </a:lnSpc>
            </a:pPr>
            <a:r>
              <a:rPr lang="en-US" sz="1458" dirty="0">
                <a:solidFill>
                  <a:srgbClr val="384653"/>
                </a:solidFill>
                <a:latin typeface="Roboto" pitchFamily="34" charset="0"/>
                <a:ea typeface="Roboto" pitchFamily="34" charset="-122"/>
                <a:cs typeface="Roboto" pitchFamily="34" charset="-120"/>
              </a:rPr>
              <a:t>BPD/DS, Distal RYGB: Best weight loss but higher complications</a:t>
            </a:r>
            <a:endParaRPr lang="en-US" sz="1458" dirty="0"/>
          </a:p>
        </p:txBody>
      </p:sp>
      <p:pic>
        <p:nvPicPr>
          <p:cNvPr id="5" name="Image 0" descr="preencoded.png"/>
          <p:cNvPicPr>
            <a:picLocks noChangeAspect="1"/>
          </p:cNvPicPr>
          <p:nvPr/>
        </p:nvPicPr>
        <p:blipFill>
          <a:blip r:embed="rId3"/>
          <a:stretch>
            <a:fillRect/>
          </a:stretch>
        </p:blipFill>
        <p:spPr>
          <a:xfrm>
            <a:off x="4193878" y="2011264"/>
            <a:ext cx="3804146" cy="3804146"/>
          </a:xfrm>
          <a:prstGeom prst="rect">
            <a:avLst/>
          </a:prstGeom>
        </p:spPr>
      </p:pic>
      <p:pic>
        <p:nvPicPr>
          <p:cNvPr id="6" name="Image 1" descr="preencoded.png"/>
          <p:cNvPicPr>
            <a:picLocks noChangeAspect="1"/>
          </p:cNvPicPr>
          <p:nvPr/>
        </p:nvPicPr>
        <p:blipFill>
          <a:blip r:embed="rId4"/>
          <a:stretch>
            <a:fillRect/>
          </a:stretch>
        </p:blipFill>
        <p:spPr>
          <a:xfrm>
            <a:off x="5188943" y="2647157"/>
            <a:ext cx="282773" cy="353517"/>
          </a:xfrm>
          <a:prstGeom prst="rect">
            <a:avLst/>
          </a:prstGeom>
        </p:spPr>
      </p:pic>
      <p:sp>
        <p:nvSpPr>
          <p:cNvPr id="7" name="Text 3"/>
          <p:cNvSpPr/>
          <p:nvPr/>
        </p:nvSpPr>
        <p:spPr>
          <a:xfrm>
            <a:off x="8281492" y="2255937"/>
            <a:ext cx="3249018" cy="590550"/>
          </a:xfrm>
          <a:prstGeom prst="rect">
            <a:avLst/>
          </a:prstGeom>
          <a:noFill/>
          <a:ln/>
        </p:spPr>
        <p:txBody>
          <a:bodyPr wrap="squar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Moderate Effectiveness, Moderate Risk</a:t>
            </a:r>
            <a:endParaRPr lang="en-US" sz="1833" dirty="0"/>
          </a:p>
        </p:txBody>
      </p:sp>
      <p:sp>
        <p:nvSpPr>
          <p:cNvPr id="8" name="Text 4"/>
          <p:cNvSpPr/>
          <p:nvPr/>
        </p:nvSpPr>
        <p:spPr>
          <a:xfrm>
            <a:off x="8281492" y="2959894"/>
            <a:ext cx="3249018" cy="566936"/>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Banding: Good weight loss with moderate reoperation rate</a:t>
            </a:r>
            <a:endParaRPr lang="en-US" sz="1458" dirty="0"/>
          </a:p>
        </p:txBody>
      </p:sp>
      <p:pic>
        <p:nvPicPr>
          <p:cNvPr id="9" name="Image 2" descr="preencoded.png"/>
          <p:cNvPicPr>
            <a:picLocks noChangeAspect="1"/>
          </p:cNvPicPr>
          <p:nvPr/>
        </p:nvPicPr>
        <p:blipFill>
          <a:blip r:embed="rId5"/>
          <a:stretch>
            <a:fillRect/>
          </a:stretch>
        </p:blipFill>
        <p:spPr>
          <a:xfrm>
            <a:off x="4193878" y="2011264"/>
            <a:ext cx="3804146" cy="3804146"/>
          </a:xfrm>
          <a:prstGeom prst="rect">
            <a:avLst/>
          </a:prstGeom>
        </p:spPr>
      </p:pic>
      <p:pic>
        <p:nvPicPr>
          <p:cNvPr id="10" name="Image 3" descr="preencoded.png"/>
          <p:cNvPicPr>
            <a:picLocks noChangeAspect="1"/>
          </p:cNvPicPr>
          <p:nvPr/>
        </p:nvPicPr>
        <p:blipFill>
          <a:blip r:embed="rId6"/>
          <a:stretch>
            <a:fillRect/>
          </a:stretch>
        </p:blipFill>
        <p:spPr>
          <a:xfrm>
            <a:off x="7043837" y="2970907"/>
            <a:ext cx="282773" cy="353517"/>
          </a:xfrm>
          <a:prstGeom prst="rect">
            <a:avLst/>
          </a:prstGeom>
        </p:spPr>
      </p:pic>
      <p:sp>
        <p:nvSpPr>
          <p:cNvPr id="11" name="Text 5"/>
          <p:cNvSpPr/>
          <p:nvPr/>
        </p:nvSpPr>
        <p:spPr>
          <a:xfrm>
            <a:off x="8281492" y="4299744"/>
            <a:ext cx="3249018" cy="590550"/>
          </a:xfrm>
          <a:prstGeom prst="rect">
            <a:avLst/>
          </a:prstGeom>
          <a:noFill/>
          <a:ln/>
        </p:spPr>
        <p:txBody>
          <a:bodyPr wrap="squar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Lower Effectiveness, Lower Risk</a:t>
            </a:r>
            <a:endParaRPr lang="en-US" sz="1833" dirty="0"/>
          </a:p>
        </p:txBody>
      </p:sp>
      <p:sp>
        <p:nvSpPr>
          <p:cNvPr id="12" name="Text 6"/>
          <p:cNvSpPr/>
          <p:nvPr/>
        </p:nvSpPr>
        <p:spPr>
          <a:xfrm>
            <a:off x="8281492" y="5003701"/>
            <a:ext cx="3249018" cy="566936"/>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Pouch/GJ Revision: Safer but less durable results</a:t>
            </a:r>
            <a:endParaRPr lang="en-US" sz="1458" dirty="0"/>
          </a:p>
        </p:txBody>
      </p:sp>
      <p:pic>
        <p:nvPicPr>
          <p:cNvPr id="13" name="Image 4" descr="preencoded.png"/>
          <p:cNvPicPr>
            <a:picLocks noChangeAspect="1"/>
          </p:cNvPicPr>
          <p:nvPr/>
        </p:nvPicPr>
        <p:blipFill>
          <a:blip r:embed="rId7"/>
          <a:stretch>
            <a:fillRect/>
          </a:stretch>
        </p:blipFill>
        <p:spPr>
          <a:xfrm>
            <a:off x="4193878" y="2011264"/>
            <a:ext cx="3804146" cy="3804146"/>
          </a:xfrm>
          <a:prstGeom prst="rect">
            <a:avLst/>
          </a:prstGeom>
        </p:spPr>
      </p:pic>
      <p:pic>
        <p:nvPicPr>
          <p:cNvPr id="14" name="Image 5" descr="preencoded.png"/>
          <p:cNvPicPr>
            <a:picLocks noChangeAspect="1"/>
          </p:cNvPicPr>
          <p:nvPr/>
        </p:nvPicPr>
        <p:blipFill>
          <a:blip r:embed="rId8"/>
          <a:stretch>
            <a:fillRect/>
          </a:stretch>
        </p:blipFill>
        <p:spPr>
          <a:xfrm>
            <a:off x="6720086" y="4825802"/>
            <a:ext cx="282773" cy="353517"/>
          </a:xfrm>
          <a:prstGeom prst="rect">
            <a:avLst/>
          </a:prstGeom>
        </p:spPr>
      </p:pic>
      <p:sp>
        <p:nvSpPr>
          <p:cNvPr id="15" name="Text 7"/>
          <p:cNvSpPr/>
          <p:nvPr/>
        </p:nvSpPr>
        <p:spPr>
          <a:xfrm>
            <a:off x="1547714" y="4447382"/>
            <a:ext cx="2362696" cy="295275"/>
          </a:xfrm>
          <a:prstGeom prst="rect">
            <a:avLst/>
          </a:prstGeom>
          <a:noFill/>
          <a:ln/>
        </p:spPr>
        <p:txBody>
          <a:bodyPr wrap="none" lIns="0" tIns="0" rIns="0" bIns="0" rtlCol="0" anchor="t"/>
          <a:lstStyle/>
          <a:p>
            <a:pPr algn="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Minimal Invasiveness</a:t>
            </a:r>
            <a:endParaRPr lang="en-US" sz="1833" dirty="0"/>
          </a:p>
        </p:txBody>
      </p:sp>
      <p:sp>
        <p:nvSpPr>
          <p:cNvPr id="16" name="Text 8"/>
          <p:cNvSpPr/>
          <p:nvPr/>
        </p:nvSpPr>
        <p:spPr>
          <a:xfrm>
            <a:off x="661492" y="4856064"/>
            <a:ext cx="3248918" cy="566936"/>
          </a:xfrm>
          <a:prstGeom prst="rect">
            <a:avLst/>
          </a:prstGeom>
          <a:noFill/>
          <a:ln/>
        </p:spPr>
        <p:txBody>
          <a:bodyPr wrap="square" lIns="0" tIns="0" rIns="0" bIns="0" rtlCol="0" anchor="t"/>
          <a:lstStyle/>
          <a:p>
            <a:pPr algn="r">
              <a:lnSpc>
                <a:spcPts val="2208"/>
              </a:lnSpc>
            </a:pPr>
            <a:r>
              <a:rPr lang="en-US" sz="1458" dirty="0">
                <a:solidFill>
                  <a:srgbClr val="384653"/>
                </a:solidFill>
                <a:latin typeface="Roboto" pitchFamily="34" charset="0"/>
                <a:ea typeface="Roboto" pitchFamily="34" charset="-122"/>
                <a:cs typeface="Roboto" pitchFamily="34" charset="-120"/>
              </a:rPr>
              <a:t>Endoscopic: Safest approach but modest weight loss</a:t>
            </a:r>
            <a:endParaRPr lang="en-US" sz="1458" dirty="0"/>
          </a:p>
        </p:txBody>
      </p:sp>
      <p:pic>
        <p:nvPicPr>
          <p:cNvPr id="17" name="Image 6" descr="preencoded.png"/>
          <p:cNvPicPr>
            <a:picLocks noChangeAspect="1"/>
          </p:cNvPicPr>
          <p:nvPr/>
        </p:nvPicPr>
        <p:blipFill>
          <a:blip r:embed="rId9"/>
          <a:stretch>
            <a:fillRect/>
          </a:stretch>
        </p:blipFill>
        <p:spPr>
          <a:xfrm>
            <a:off x="4193878" y="2011264"/>
            <a:ext cx="3804146" cy="3804146"/>
          </a:xfrm>
          <a:prstGeom prst="rect">
            <a:avLst/>
          </a:prstGeom>
        </p:spPr>
      </p:pic>
      <p:pic>
        <p:nvPicPr>
          <p:cNvPr id="18" name="Image 7" descr="preencoded.png"/>
          <p:cNvPicPr>
            <a:picLocks noChangeAspect="1"/>
          </p:cNvPicPr>
          <p:nvPr/>
        </p:nvPicPr>
        <p:blipFill>
          <a:blip r:embed="rId10"/>
          <a:stretch>
            <a:fillRect/>
          </a:stretch>
        </p:blipFill>
        <p:spPr>
          <a:xfrm>
            <a:off x="4865192" y="4502051"/>
            <a:ext cx="282773" cy="35351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0"/>
            <a:ext cx="4800600" cy="6858000"/>
          </a:xfrm>
          <a:prstGeom prst="rect">
            <a:avLst/>
          </a:prstGeom>
        </p:spPr>
      </p:pic>
      <p:sp>
        <p:nvSpPr>
          <p:cNvPr id="3" name="Text 0"/>
          <p:cNvSpPr/>
          <p:nvPr/>
        </p:nvSpPr>
        <p:spPr>
          <a:xfrm>
            <a:off x="661492" y="542628"/>
            <a:ext cx="5111353" cy="590649"/>
          </a:xfrm>
          <a:prstGeom prst="rect">
            <a:avLst/>
          </a:prstGeom>
          <a:noFill/>
          <a:ln/>
        </p:spPr>
        <p:txBody>
          <a:bodyPr wrap="non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Patient-Specific Causes</a:t>
            </a:r>
            <a:endParaRPr lang="en-US" sz="3708" dirty="0"/>
          </a:p>
        </p:txBody>
      </p:sp>
      <p:sp>
        <p:nvSpPr>
          <p:cNvPr id="4" name="Shape 1"/>
          <p:cNvSpPr/>
          <p:nvPr/>
        </p:nvSpPr>
        <p:spPr>
          <a:xfrm>
            <a:off x="544532" y="1150924"/>
            <a:ext cx="6297018" cy="1082873"/>
          </a:xfrm>
          <a:prstGeom prst="roundRect">
            <a:avLst>
              <a:gd name="adj" fmla="val 7331"/>
            </a:avLst>
          </a:prstGeom>
          <a:solidFill>
            <a:srgbClr val="D9EDF2"/>
          </a:solidFill>
          <a:ln w="7620">
            <a:solidFill>
              <a:srgbClr val="BFD3D8"/>
            </a:solidFill>
            <a:prstDash val="solid"/>
          </a:ln>
        </p:spPr>
        <p:txBody>
          <a:bodyPr/>
          <a:lstStyle/>
          <a:p>
            <a:endParaRPr lang="it-IT" sz="1500"/>
          </a:p>
        </p:txBody>
      </p:sp>
      <p:sp>
        <p:nvSpPr>
          <p:cNvPr id="5" name="Text 2"/>
          <p:cNvSpPr/>
          <p:nvPr/>
        </p:nvSpPr>
        <p:spPr>
          <a:xfrm>
            <a:off x="739894" y="1399452"/>
            <a:ext cx="2680693"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Dietary Non-Compliance</a:t>
            </a:r>
            <a:endParaRPr lang="en-US" sz="1833" dirty="0"/>
          </a:p>
        </p:txBody>
      </p:sp>
      <p:sp>
        <p:nvSpPr>
          <p:cNvPr id="6" name="Text 3"/>
          <p:cNvSpPr/>
          <p:nvPr/>
        </p:nvSpPr>
        <p:spPr>
          <a:xfrm>
            <a:off x="739894" y="1808134"/>
            <a:ext cx="5906294"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Consumption of high-calorie foods, snacking, grazing behaviors</a:t>
            </a:r>
            <a:endParaRPr lang="en-US" sz="1458" dirty="0"/>
          </a:p>
        </p:txBody>
      </p:sp>
      <p:sp>
        <p:nvSpPr>
          <p:cNvPr id="7" name="Shape 4"/>
          <p:cNvSpPr/>
          <p:nvPr/>
        </p:nvSpPr>
        <p:spPr>
          <a:xfrm>
            <a:off x="544532" y="2422810"/>
            <a:ext cx="6297018" cy="1082873"/>
          </a:xfrm>
          <a:prstGeom prst="roundRect">
            <a:avLst>
              <a:gd name="adj" fmla="val 7331"/>
            </a:avLst>
          </a:prstGeom>
          <a:solidFill>
            <a:srgbClr val="D9EDF2"/>
          </a:solidFill>
          <a:ln w="7620">
            <a:solidFill>
              <a:srgbClr val="BFD3D8"/>
            </a:solidFill>
            <a:prstDash val="solid"/>
          </a:ln>
        </p:spPr>
        <p:txBody>
          <a:bodyPr/>
          <a:lstStyle/>
          <a:p>
            <a:endParaRPr lang="it-IT" sz="1500"/>
          </a:p>
        </p:txBody>
      </p:sp>
      <p:sp>
        <p:nvSpPr>
          <p:cNvPr id="8" name="Text 5"/>
          <p:cNvSpPr/>
          <p:nvPr/>
        </p:nvSpPr>
        <p:spPr>
          <a:xfrm>
            <a:off x="739894" y="2671337"/>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Physical Inactivity</a:t>
            </a:r>
            <a:endParaRPr lang="en-US" sz="1833" dirty="0"/>
          </a:p>
        </p:txBody>
      </p:sp>
      <p:sp>
        <p:nvSpPr>
          <p:cNvPr id="9" name="Text 6"/>
          <p:cNvSpPr/>
          <p:nvPr/>
        </p:nvSpPr>
        <p:spPr>
          <a:xfrm>
            <a:off x="739894" y="3080019"/>
            <a:ext cx="5906294"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Insufficient exercise contributing to caloric imbalance</a:t>
            </a:r>
            <a:endParaRPr lang="en-US" sz="1458" dirty="0"/>
          </a:p>
        </p:txBody>
      </p:sp>
      <p:sp>
        <p:nvSpPr>
          <p:cNvPr id="10" name="Shape 7"/>
          <p:cNvSpPr/>
          <p:nvPr/>
        </p:nvSpPr>
        <p:spPr>
          <a:xfrm>
            <a:off x="544532" y="3694695"/>
            <a:ext cx="6297018" cy="1082873"/>
          </a:xfrm>
          <a:prstGeom prst="roundRect">
            <a:avLst>
              <a:gd name="adj" fmla="val 7331"/>
            </a:avLst>
          </a:prstGeom>
          <a:solidFill>
            <a:srgbClr val="D9EDF2"/>
          </a:solidFill>
          <a:ln w="7620">
            <a:solidFill>
              <a:srgbClr val="BFD3D8"/>
            </a:solidFill>
            <a:prstDash val="solid"/>
          </a:ln>
        </p:spPr>
        <p:txBody>
          <a:bodyPr/>
          <a:lstStyle/>
          <a:p>
            <a:endParaRPr lang="it-IT" sz="1500"/>
          </a:p>
        </p:txBody>
      </p:sp>
      <p:sp>
        <p:nvSpPr>
          <p:cNvPr id="11" name="Text 8"/>
          <p:cNvSpPr/>
          <p:nvPr/>
        </p:nvSpPr>
        <p:spPr>
          <a:xfrm>
            <a:off x="739894" y="3943222"/>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Hormonal Factors</a:t>
            </a:r>
            <a:endParaRPr lang="en-US" sz="1833" dirty="0"/>
          </a:p>
        </p:txBody>
      </p:sp>
      <p:sp>
        <p:nvSpPr>
          <p:cNvPr id="12" name="Text 9"/>
          <p:cNvSpPr/>
          <p:nvPr/>
        </p:nvSpPr>
        <p:spPr>
          <a:xfrm>
            <a:off x="739894" y="4351904"/>
            <a:ext cx="5906294"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Higher ghrelin, lower PYY and GLP-1 levels affecting hunger</a:t>
            </a:r>
            <a:endParaRPr lang="en-US" sz="1458" dirty="0"/>
          </a:p>
        </p:txBody>
      </p:sp>
      <p:sp>
        <p:nvSpPr>
          <p:cNvPr id="13" name="Shape 10"/>
          <p:cNvSpPr/>
          <p:nvPr/>
        </p:nvSpPr>
        <p:spPr>
          <a:xfrm>
            <a:off x="544532" y="4966580"/>
            <a:ext cx="6297018" cy="1082873"/>
          </a:xfrm>
          <a:prstGeom prst="roundRect">
            <a:avLst>
              <a:gd name="adj" fmla="val 7331"/>
            </a:avLst>
          </a:prstGeom>
          <a:solidFill>
            <a:srgbClr val="D9EDF2"/>
          </a:solidFill>
          <a:ln w="7620">
            <a:solidFill>
              <a:srgbClr val="BFD3D8"/>
            </a:solidFill>
            <a:prstDash val="solid"/>
          </a:ln>
        </p:spPr>
        <p:txBody>
          <a:bodyPr/>
          <a:lstStyle/>
          <a:p>
            <a:endParaRPr lang="it-IT" sz="1500"/>
          </a:p>
        </p:txBody>
      </p:sp>
      <p:sp>
        <p:nvSpPr>
          <p:cNvPr id="14" name="Text 11"/>
          <p:cNvSpPr/>
          <p:nvPr/>
        </p:nvSpPr>
        <p:spPr>
          <a:xfrm>
            <a:off x="739894" y="5215107"/>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Mental Health Issues</a:t>
            </a:r>
            <a:endParaRPr lang="en-US" sz="1833" dirty="0"/>
          </a:p>
        </p:txBody>
      </p:sp>
      <p:sp>
        <p:nvSpPr>
          <p:cNvPr id="15" name="Text 12"/>
          <p:cNvSpPr/>
          <p:nvPr/>
        </p:nvSpPr>
        <p:spPr>
          <a:xfrm>
            <a:off x="739894" y="5623789"/>
            <a:ext cx="5906294"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Psychiatric conditions, maladaptive eating like binge eating</a:t>
            </a:r>
            <a:endParaRPr lang="en-US" sz="1458"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733426"/>
            <a:ext cx="5556845" cy="590649"/>
          </a:xfrm>
          <a:prstGeom prst="rect">
            <a:avLst/>
          </a:prstGeom>
          <a:noFill/>
          <a:ln/>
        </p:spPr>
        <p:txBody>
          <a:bodyPr wrap="non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Nutritional Considerations</a:t>
            </a:r>
            <a:endParaRPr lang="en-US" sz="3708" dirty="0"/>
          </a:p>
        </p:txBody>
      </p:sp>
      <p:pic>
        <p:nvPicPr>
          <p:cNvPr id="3" name="Image 0" descr="preencoded.png"/>
          <p:cNvPicPr>
            <a:picLocks noChangeAspect="1"/>
          </p:cNvPicPr>
          <p:nvPr/>
        </p:nvPicPr>
        <p:blipFill>
          <a:blip r:embed="rId3"/>
          <a:stretch>
            <a:fillRect/>
          </a:stretch>
        </p:blipFill>
        <p:spPr>
          <a:xfrm>
            <a:off x="2706192" y="1702098"/>
            <a:ext cx="1345009" cy="1070173"/>
          </a:xfrm>
          <a:prstGeom prst="rect">
            <a:avLst/>
          </a:prstGeom>
        </p:spPr>
      </p:pic>
      <p:pic>
        <p:nvPicPr>
          <p:cNvPr id="4" name="Image 1" descr="preencoded.png"/>
          <p:cNvPicPr>
            <a:picLocks noChangeAspect="1"/>
          </p:cNvPicPr>
          <p:nvPr/>
        </p:nvPicPr>
        <p:blipFill>
          <a:blip r:embed="rId4"/>
          <a:stretch>
            <a:fillRect/>
          </a:stretch>
        </p:blipFill>
        <p:spPr>
          <a:xfrm>
            <a:off x="3245743" y="2203252"/>
            <a:ext cx="265807" cy="332184"/>
          </a:xfrm>
          <a:prstGeom prst="rect">
            <a:avLst/>
          </a:prstGeom>
        </p:spPr>
      </p:pic>
      <p:sp>
        <p:nvSpPr>
          <p:cNvPr id="5" name="Text 1"/>
          <p:cNvSpPr/>
          <p:nvPr/>
        </p:nvSpPr>
        <p:spPr>
          <a:xfrm>
            <a:off x="4240213" y="1891109"/>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Severe Deficiencies</a:t>
            </a:r>
            <a:endParaRPr lang="en-US" sz="1833" dirty="0"/>
          </a:p>
        </p:txBody>
      </p:sp>
      <p:sp>
        <p:nvSpPr>
          <p:cNvPr id="6" name="Text 2"/>
          <p:cNvSpPr/>
          <p:nvPr/>
        </p:nvSpPr>
        <p:spPr>
          <a:xfrm>
            <a:off x="4240213" y="2299792"/>
            <a:ext cx="4275435"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TPN requirement in 14-21% of Distal RYGB patients</a:t>
            </a:r>
            <a:endParaRPr lang="en-US" sz="1458" dirty="0"/>
          </a:p>
        </p:txBody>
      </p:sp>
      <p:sp>
        <p:nvSpPr>
          <p:cNvPr id="7" name="Shape 3"/>
          <p:cNvSpPr/>
          <p:nvPr/>
        </p:nvSpPr>
        <p:spPr>
          <a:xfrm>
            <a:off x="4098429" y="2783185"/>
            <a:ext cx="7384852" cy="12700"/>
          </a:xfrm>
          <a:prstGeom prst="roundRect">
            <a:avLst>
              <a:gd name="adj" fmla="val 625116"/>
            </a:avLst>
          </a:prstGeom>
          <a:solidFill>
            <a:srgbClr val="BFD3D8"/>
          </a:solidFill>
          <a:ln/>
        </p:spPr>
        <p:txBody>
          <a:bodyPr/>
          <a:lstStyle/>
          <a:p>
            <a:endParaRPr lang="it-IT" sz="1500"/>
          </a:p>
        </p:txBody>
      </p:sp>
      <p:pic>
        <p:nvPicPr>
          <p:cNvPr id="8" name="Image 2" descr="preencoded.png"/>
          <p:cNvPicPr>
            <a:picLocks noChangeAspect="1"/>
          </p:cNvPicPr>
          <p:nvPr/>
        </p:nvPicPr>
        <p:blipFill>
          <a:blip r:embed="rId5"/>
          <a:stretch>
            <a:fillRect/>
          </a:stretch>
        </p:blipFill>
        <p:spPr>
          <a:xfrm>
            <a:off x="2033687" y="2819499"/>
            <a:ext cx="2690018" cy="1070173"/>
          </a:xfrm>
          <a:prstGeom prst="rect">
            <a:avLst/>
          </a:prstGeom>
        </p:spPr>
      </p:pic>
      <p:pic>
        <p:nvPicPr>
          <p:cNvPr id="9" name="Image 3" descr="preencoded.png"/>
          <p:cNvPicPr>
            <a:picLocks noChangeAspect="1"/>
          </p:cNvPicPr>
          <p:nvPr/>
        </p:nvPicPr>
        <p:blipFill>
          <a:blip r:embed="rId6"/>
          <a:stretch>
            <a:fillRect/>
          </a:stretch>
        </p:blipFill>
        <p:spPr>
          <a:xfrm>
            <a:off x="3245743" y="3188495"/>
            <a:ext cx="265807" cy="332184"/>
          </a:xfrm>
          <a:prstGeom prst="rect">
            <a:avLst/>
          </a:prstGeom>
        </p:spPr>
      </p:pic>
      <p:sp>
        <p:nvSpPr>
          <p:cNvPr id="10" name="Text 4"/>
          <p:cNvSpPr/>
          <p:nvPr/>
        </p:nvSpPr>
        <p:spPr>
          <a:xfrm>
            <a:off x="4912718" y="3008511"/>
            <a:ext cx="2957513"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Protein-Calorie Malnutrition</a:t>
            </a:r>
            <a:endParaRPr lang="en-US" sz="1833" dirty="0"/>
          </a:p>
        </p:txBody>
      </p:sp>
      <p:sp>
        <p:nvSpPr>
          <p:cNvPr id="11" name="Text 5"/>
          <p:cNvSpPr/>
          <p:nvPr/>
        </p:nvSpPr>
        <p:spPr>
          <a:xfrm>
            <a:off x="4912718" y="3417194"/>
            <a:ext cx="3997920"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8-31% incidence with malabsorptive procedures</a:t>
            </a:r>
            <a:endParaRPr lang="en-US" sz="1458" dirty="0"/>
          </a:p>
        </p:txBody>
      </p:sp>
      <p:sp>
        <p:nvSpPr>
          <p:cNvPr id="12" name="Shape 6"/>
          <p:cNvSpPr/>
          <p:nvPr/>
        </p:nvSpPr>
        <p:spPr>
          <a:xfrm>
            <a:off x="4770933" y="3900587"/>
            <a:ext cx="6712347" cy="12700"/>
          </a:xfrm>
          <a:prstGeom prst="roundRect">
            <a:avLst>
              <a:gd name="adj" fmla="val 625116"/>
            </a:avLst>
          </a:prstGeom>
          <a:solidFill>
            <a:srgbClr val="BFD3D8"/>
          </a:solidFill>
          <a:ln/>
        </p:spPr>
        <p:txBody>
          <a:bodyPr/>
          <a:lstStyle/>
          <a:p>
            <a:endParaRPr lang="it-IT" sz="1500"/>
          </a:p>
        </p:txBody>
      </p:sp>
      <p:pic>
        <p:nvPicPr>
          <p:cNvPr id="13" name="Image 4" descr="preencoded.png"/>
          <p:cNvPicPr>
            <a:picLocks noChangeAspect="1"/>
          </p:cNvPicPr>
          <p:nvPr/>
        </p:nvPicPr>
        <p:blipFill>
          <a:blip r:embed="rId7"/>
          <a:stretch>
            <a:fillRect/>
          </a:stretch>
        </p:blipFill>
        <p:spPr>
          <a:xfrm>
            <a:off x="1361182" y="3936901"/>
            <a:ext cx="4035028" cy="1070173"/>
          </a:xfrm>
          <a:prstGeom prst="rect">
            <a:avLst/>
          </a:prstGeom>
        </p:spPr>
      </p:pic>
      <p:pic>
        <p:nvPicPr>
          <p:cNvPr id="14" name="Image 5" descr="preencoded.png"/>
          <p:cNvPicPr>
            <a:picLocks noChangeAspect="1"/>
          </p:cNvPicPr>
          <p:nvPr/>
        </p:nvPicPr>
        <p:blipFill>
          <a:blip r:embed="rId8"/>
          <a:stretch>
            <a:fillRect/>
          </a:stretch>
        </p:blipFill>
        <p:spPr>
          <a:xfrm>
            <a:off x="3245743" y="4305896"/>
            <a:ext cx="265807" cy="332184"/>
          </a:xfrm>
          <a:prstGeom prst="rect">
            <a:avLst/>
          </a:prstGeom>
        </p:spPr>
      </p:pic>
      <p:sp>
        <p:nvSpPr>
          <p:cNvPr id="15" name="Text 7"/>
          <p:cNvSpPr/>
          <p:nvPr/>
        </p:nvSpPr>
        <p:spPr>
          <a:xfrm>
            <a:off x="5585222" y="4125913"/>
            <a:ext cx="2780804"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Micronutrient Deficiencies</a:t>
            </a:r>
            <a:endParaRPr lang="en-US" sz="1833" dirty="0"/>
          </a:p>
        </p:txBody>
      </p:sp>
      <p:sp>
        <p:nvSpPr>
          <p:cNvPr id="16" name="Text 8"/>
          <p:cNvSpPr/>
          <p:nvPr/>
        </p:nvSpPr>
        <p:spPr>
          <a:xfrm>
            <a:off x="5585222" y="4534594"/>
            <a:ext cx="3297833"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Common with BPD/DS and Distal RYGB</a:t>
            </a:r>
            <a:endParaRPr lang="en-US" sz="1458" dirty="0"/>
          </a:p>
        </p:txBody>
      </p:sp>
      <p:sp>
        <p:nvSpPr>
          <p:cNvPr id="17" name="Shape 9"/>
          <p:cNvSpPr/>
          <p:nvPr/>
        </p:nvSpPr>
        <p:spPr>
          <a:xfrm>
            <a:off x="5443439" y="5017988"/>
            <a:ext cx="6039843" cy="12700"/>
          </a:xfrm>
          <a:prstGeom prst="roundRect">
            <a:avLst>
              <a:gd name="adj" fmla="val 625116"/>
            </a:avLst>
          </a:prstGeom>
          <a:solidFill>
            <a:srgbClr val="BFD3D8"/>
          </a:solidFill>
          <a:ln/>
        </p:spPr>
        <p:txBody>
          <a:bodyPr/>
          <a:lstStyle/>
          <a:p>
            <a:endParaRPr lang="it-IT" sz="1500"/>
          </a:p>
        </p:txBody>
      </p:sp>
      <p:pic>
        <p:nvPicPr>
          <p:cNvPr id="18" name="Image 6" descr="preencoded.png"/>
          <p:cNvPicPr>
            <a:picLocks noChangeAspect="1"/>
          </p:cNvPicPr>
          <p:nvPr/>
        </p:nvPicPr>
        <p:blipFill>
          <a:blip r:embed="rId9"/>
          <a:stretch>
            <a:fillRect/>
          </a:stretch>
        </p:blipFill>
        <p:spPr>
          <a:xfrm>
            <a:off x="688578" y="5054303"/>
            <a:ext cx="5380137" cy="1070173"/>
          </a:xfrm>
          <a:prstGeom prst="rect">
            <a:avLst/>
          </a:prstGeom>
        </p:spPr>
      </p:pic>
      <p:pic>
        <p:nvPicPr>
          <p:cNvPr id="19" name="Image 7" descr="preencoded.png"/>
          <p:cNvPicPr>
            <a:picLocks noChangeAspect="1"/>
          </p:cNvPicPr>
          <p:nvPr/>
        </p:nvPicPr>
        <p:blipFill>
          <a:blip r:embed="rId10"/>
          <a:stretch>
            <a:fillRect/>
          </a:stretch>
        </p:blipFill>
        <p:spPr>
          <a:xfrm>
            <a:off x="3245644" y="5423297"/>
            <a:ext cx="265807" cy="332184"/>
          </a:xfrm>
          <a:prstGeom prst="rect">
            <a:avLst/>
          </a:prstGeom>
        </p:spPr>
      </p:pic>
      <p:sp>
        <p:nvSpPr>
          <p:cNvPr id="20" name="Text 10"/>
          <p:cNvSpPr/>
          <p:nvPr/>
        </p:nvSpPr>
        <p:spPr>
          <a:xfrm>
            <a:off x="6257727" y="5243314"/>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Lifelong Monitoring</a:t>
            </a:r>
            <a:endParaRPr lang="en-US" sz="1833" dirty="0"/>
          </a:p>
        </p:txBody>
      </p:sp>
      <p:sp>
        <p:nvSpPr>
          <p:cNvPr id="21" name="Text 11"/>
          <p:cNvSpPr/>
          <p:nvPr/>
        </p:nvSpPr>
        <p:spPr>
          <a:xfrm>
            <a:off x="6257727" y="5651996"/>
            <a:ext cx="3246834"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Essential after malabsorptive revisions</a:t>
            </a:r>
            <a:endParaRPr lang="en-US" sz="1458"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244898"/>
            <a:ext cx="5254923" cy="590649"/>
          </a:xfrm>
          <a:prstGeom prst="rect">
            <a:avLst/>
          </a:prstGeom>
          <a:noFill/>
          <a:ln/>
        </p:spPr>
        <p:txBody>
          <a:bodyPr wrap="non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Follow-Up Requirements</a:t>
            </a:r>
            <a:endParaRPr lang="en-US" sz="3708" dirty="0"/>
          </a:p>
        </p:txBody>
      </p:sp>
      <p:sp>
        <p:nvSpPr>
          <p:cNvPr id="3" name="Shape 1"/>
          <p:cNvSpPr/>
          <p:nvPr/>
        </p:nvSpPr>
        <p:spPr>
          <a:xfrm>
            <a:off x="661492" y="2213570"/>
            <a:ext cx="1811437" cy="1070173"/>
          </a:xfrm>
          <a:prstGeom prst="roundRect">
            <a:avLst>
              <a:gd name="adj" fmla="val 7418"/>
            </a:avLst>
          </a:prstGeom>
          <a:solidFill>
            <a:srgbClr val="D9EDF2"/>
          </a:solidFill>
          <a:ln w="7620">
            <a:solidFill>
              <a:srgbClr val="BFD3D8"/>
            </a:solidFill>
            <a:prstDash val="solid"/>
          </a:ln>
        </p:spPr>
        <p:txBody>
          <a:bodyPr/>
          <a:lstStyle/>
          <a:p>
            <a:endParaRPr lang="it-IT" sz="1500"/>
          </a:p>
        </p:txBody>
      </p:sp>
      <p:pic>
        <p:nvPicPr>
          <p:cNvPr id="4" name="Image 0" descr="preencoded.png"/>
          <p:cNvPicPr>
            <a:picLocks noChangeAspect="1"/>
          </p:cNvPicPr>
          <p:nvPr/>
        </p:nvPicPr>
        <p:blipFill>
          <a:blip r:embed="rId3"/>
          <a:stretch>
            <a:fillRect/>
          </a:stretch>
        </p:blipFill>
        <p:spPr>
          <a:xfrm>
            <a:off x="1434306" y="2582566"/>
            <a:ext cx="265807" cy="332184"/>
          </a:xfrm>
          <a:prstGeom prst="rect">
            <a:avLst/>
          </a:prstGeom>
        </p:spPr>
      </p:pic>
      <p:sp>
        <p:nvSpPr>
          <p:cNvPr id="5" name="Text 2"/>
          <p:cNvSpPr/>
          <p:nvPr/>
        </p:nvSpPr>
        <p:spPr>
          <a:xfrm>
            <a:off x="2661940" y="2402582"/>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Frequent Monitoring</a:t>
            </a:r>
            <a:endParaRPr lang="en-US" sz="1833" dirty="0"/>
          </a:p>
        </p:txBody>
      </p:sp>
      <p:sp>
        <p:nvSpPr>
          <p:cNvPr id="6" name="Text 3"/>
          <p:cNvSpPr/>
          <p:nvPr/>
        </p:nvSpPr>
        <p:spPr>
          <a:xfrm>
            <a:off x="2661940" y="2811264"/>
            <a:ext cx="5170388"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Regular clinic visits especially after malabsorptive procedures</a:t>
            </a:r>
            <a:endParaRPr lang="en-US" sz="1458" dirty="0"/>
          </a:p>
        </p:txBody>
      </p:sp>
      <p:sp>
        <p:nvSpPr>
          <p:cNvPr id="7" name="Shape 4"/>
          <p:cNvSpPr/>
          <p:nvPr/>
        </p:nvSpPr>
        <p:spPr>
          <a:xfrm>
            <a:off x="2567384" y="3271044"/>
            <a:ext cx="8868668" cy="12700"/>
          </a:xfrm>
          <a:prstGeom prst="roundRect">
            <a:avLst>
              <a:gd name="adj" fmla="val 625116"/>
            </a:avLst>
          </a:prstGeom>
          <a:solidFill>
            <a:srgbClr val="BFD3D8"/>
          </a:solidFill>
          <a:ln/>
        </p:spPr>
        <p:txBody>
          <a:bodyPr/>
          <a:lstStyle/>
          <a:p>
            <a:endParaRPr lang="it-IT" sz="1500"/>
          </a:p>
        </p:txBody>
      </p:sp>
      <p:sp>
        <p:nvSpPr>
          <p:cNvPr id="8" name="Shape 5"/>
          <p:cNvSpPr/>
          <p:nvPr/>
        </p:nvSpPr>
        <p:spPr>
          <a:xfrm>
            <a:off x="661492" y="3378200"/>
            <a:ext cx="3622973" cy="1070173"/>
          </a:xfrm>
          <a:prstGeom prst="roundRect">
            <a:avLst>
              <a:gd name="adj" fmla="val 7418"/>
            </a:avLst>
          </a:prstGeom>
          <a:solidFill>
            <a:srgbClr val="D9EDF2"/>
          </a:solidFill>
          <a:ln w="7620">
            <a:solidFill>
              <a:srgbClr val="BFD3D8"/>
            </a:solidFill>
            <a:prstDash val="solid"/>
          </a:ln>
        </p:spPr>
        <p:txBody>
          <a:bodyPr/>
          <a:lstStyle/>
          <a:p>
            <a:endParaRPr lang="it-IT" sz="1500"/>
          </a:p>
        </p:txBody>
      </p:sp>
      <p:pic>
        <p:nvPicPr>
          <p:cNvPr id="9" name="Image 1" descr="preencoded.png"/>
          <p:cNvPicPr>
            <a:picLocks noChangeAspect="1"/>
          </p:cNvPicPr>
          <p:nvPr/>
        </p:nvPicPr>
        <p:blipFill>
          <a:blip r:embed="rId4"/>
          <a:stretch>
            <a:fillRect/>
          </a:stretch>
        </p:blipFill>
        <p:spPr>
          <a:xfrm>
            <a:off x="2340074" y="3747195"/>
            <a:ext cx="265807" cy="332184"/>
          </a:xfrm>
          <a:prstGeom prst="rect">
            <a:avLst/>
          </a:prstGeom>
        </p:spPr>
      </p:pic>
      <p:sp>
        <p:nvSpPr>
          <p:cNvPr id="10" name="Text 6"/>
          <p:cNvSpPr/>
          <p:nvPr/>
        </p:nvSpPr>
        <p:spPr>
          <a:xfrm>
            <a:off x="4473476" y="3567212"/>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Laboratory Testing</a:t>
            </a:r>
            <a:endParaRPr lang="en-US" sz="1833" dirty="0"/>
          </a:p>
        </p:txBody>
      </p:sp>
      <p:sp>
        <p:nvSpPr>
          <p:cNvPr id="11" name="Text 7"/>
          <p:cNvSpPr/>
          <p:nvPr/>
        </p:nvSpPr>
        <p:spPr>
          <a:xfrm>
            <a:off x="4473476" y="3975894"/>
            <a:ext cx="5103515"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Comprehensive nutritional panels to detect deficiencies early</a:t>
            </a:r>
            <a:endParaRPr lang="en-US" sz="1458" dirty="0"/>
          </a:p>
        </p:txBody>
      </p:sp>
      <p:sp>
        <p:nvSpPr>
          <p:cNvPr id="12" name="Shape 8"/>
          <p:cNvSpPr/>
          <p:nvPr/>
        </p:nvSpPr>
        <p:spPr>
          <a:xfrm>
            <a:off x="4378920" y="4435673"/>
            <a:ext cx="7057132" cy="12700"/>
          </a:xfrm>
          <a:prstGeom prst="roundRect">
            <a:avLst>
              <a:gd name="adj" fmla="val 625116"/>
            </a:avLst>
          </a:prstGeom>
          <a:solidFill>
            <a:srgbClr val="BFD3D8"/>
          </a:solidFill>
          <a:ln/>
        </p:spPr>
        <p:txBody>
          <a:bodyPr/>
          <a:lstStyle/>
          <a:p>
            <a:endParaRPr lang="it-IT" sz="1500"/>
          </a:p>
        </p:txBody>
      </p:sp>
      <p:sp>
        <p:nvSpPr>
          <p:cNvPr id="13" name="Shape 9"/>
          <p:cNvSpPr/>
          <p:nvPr/>
        </p:nvSpPr>
        <p:spPr>
          <a:xfrm>
            <a:off x="661492" y="4542830"/>
            <a:ext cx="5434508" cy="1070173"/>
          </a:xfrm>
          <a:prstGeom prst="roundRect">
            <a:avLst>
              <a:gd name="adj" fmla="val 7418"/>
            </a:avLst>
          </a:prstGeom>
          <a:solidFill>
            <a:srgbClr val="D9EDF2"/>
          </a:solidFill>
          <a:ln w="7620">
            <a:solidFill>
              <a:srgbClr val="BFD3D8"/>
            </a:solidFill>
            <a:prstDash val="solid"/>
          </a:ln>
        </p:spPr>
        <p:txBody>
          <a:bodyPr/>
          <a:lstStyle/>
          <a:p>
            <a:endParaRPr lang="it-IT" sz="1500"/>
          </a:p>
        </p:txBody>
      </p:sp>
      <p:pic>
        <p:nvPicPr>
          <p:cNvPr id="14" name="Image 2" descr="preencoded.png"/>
          <p:cNvPicPr>
            <a:picLocks noChangeAspect="1"/>
          </p:cNvPicPr>
          <p:nvPr/>
        </p:nvPicPr>
        <p:blipFill>
          <a:blip r:embed="rId5"/>
          <a:stretch>
            <a:fillRect/>
          </a:stretch>
        </p:blipFill>
        <p:spPr>
          <a:xfrm>
            <a:off x="3245842" y="4911825"/>
            <a:ext cx="265807" cy="332184"/>
          </a:xfrm>
          <a:prstGeom prst="rect">
            <a:avLst/>
          </a:prstGeom>
        </p:spPr>
      </p:pic>
      <p:sp>
        <p:nvSpPr>
          <p:cNvPr id="15" name="Text 10"/>
          <p:cNvSpPr/>
          <p:nvPr/>
        </p:nvSpPr>
        <p:spPr>
          <a:xfrm>
            <a:off x="6285012" y="4731842"/>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Patient Education</a:t>
            </a:r>
            <a:endParaRPr lang="en-US" sz="1833" dirty="0"/>
          </a:p>
        </p:txBody>
      </p:sp>
      <p:sp>
        <p:nvSpPr>
          <p:cNvPr id="16" name="Text 11"/>
          <p:cNvSpPr/>
          <p:nvPr/>
        </p:nvSpPr>
        <p:spPr>
          <a:xfrm>
            <a:off x="6285012" y="5140524"/>
            <a:ext cx="4887417"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Ongoing nutritional counseling and supplement adherence</a:t>
            </a:r>
            <a:endParaRPr lang="en-US" sz="1458"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3" name="Immagine 2" descr="Immagine che contiene schizzo, Line art, clipart, Album da colorare&#10;&#10;Descrizione generata automaticamente">
            <a:extLst>
              <a:ext uri="{FF2B5EF4-FFF2-40B4-BE49-F238E27FC236}">
                <a16:creationId xmlns:a16="http://schemas.microsoft.com/office/drawing/2014/main" id="{B791EC86-1E08-3C91-E3B3-9EE686A8FC57}"/>
              </a:ext>
            </a:extLst>
          </p:cNvPr>
          <p:cNvPicPr>
            <a:picLocks noChangeAspect="1"/>
          </p:cNvPicPr>
          <p:nvPr/>
        </p:nvPicPr>
        <p:blipFill>
          <a:blip r:embed="rId3"/>
          <a:stretch>
            <a:fillRect/>
          </a:stretch>
        </p:blipFill>
        <p:spPr>
          <a:xfrm>
            <a:off x="6096000" y="1351466"/>
            <a:ext cx="3049044" cy="4582517"/>
          </a:xfrm>
          <a:prstGeom prst="rect">
            <a:avLst/>
          </a:prstGeom>
        </p:spPr>
      </p:pic>
      <p:sp>
        <p:nvSpPr>
          <p:cNvPr id="4" name="Google Shape;574;p18">
            <a:extLst>
              <a:ext uri="{FF2B5EF4-FFF2-40B4-BE49-F238E27FC236}">
                <a16:creationId xmlns:a16="http://schemas.microsoft.com/office/drawing/2014/main" id="{5B646CEF-A2C0-258F-28B1-639FFF8F38E0}"/>
              </a:ext>
            </a:extLst>
          </p:cNvPr>
          <p:cNvSpPr txBox="1"/>
          <p:nvPr/>
        </p:nvSpPr>
        <p:spPr>
          <a:xfrm>
            <a:off x="407369" y="242275"/>
            <a:ext cx="11449271" cy="14943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it-IT" sz="4400" b="1" i="0" u="none" strike="noStrike" cap="none" dirty="0">
                <a:solidFill>
                  <a:srgbClr val="2C719C"/>
                </a:solidFill>
                <a:latin typeface="Calibri"/>
                <a:ea typeface="Calibri"/>
                <a:cs typeface="Calibri"/>
                <a:sym typeface="Calibri"/>
              </a:rPr>
              <a:t>WR – IW </a:t>
            </a:r>
            <a:r>
              <a:rPr lang="it-IT" sz="4400" b="1" i="0" u="none" strike="noStrike" cap="none" dirty="0" err="1">
                <a:solidFill>
                  <a:srgbClr val="2C719C"/>
                </a:solidFill>
                <a:latin typeface="Calibri"/>
                <a:ea typeface="Calibri"/>
                <a:cs typeface="Calibri"/>
                <a:sym typeface="Calibri"/>
              </a:rPr>
              <a:t>Prevention</a:t>
            </a:r>
            <a:r>
              <a:rPr lang="it-IT" sz="4400" b="1" i="0" u="none" strike="noStrike" cap="none" dirty="0">
                <a:solidFill>
                  <a:srgbClr val="2C719C"/>
                </a:solidFill>
                <a:latin typeface="Calibri"/>
                <a:ea typeface="Calibri"/>
                <a:cs typeface="Calibri"/>
                <a:sym typeface="Calibri"/>
              </a:rPr>
              <a:t> ? : RYGB e-</a:t>
            </a:r>
            <a:r>
              <a:rPr lang="it-IT" sz="4400" b="1" i="0" u="none" strike="noStrike" cap="none" dirty="0" err="1">
                <a:solidFill>
                  <a:srgbClr val="2C719C"/>
                </a:solidFill>
                <a:latin typeface="Calibri"/>
                <a:ea typeface="Calibri"/>
                <a:cs typeface="Calibri"/>
                <a:sym typeface="Calibri"/>
              </a:rPr>
              <a:t>Pouch</a:t>
            </a:r>
            <a:r>
              <a:rPr lang="it-IT" sz="4400" b="1" i="0" u="none" strike="noStrike" cap="none" dirty="0">
                <a:solidFill>
                  <a:srgbClr val="2C719C"/>
                </a:solidFill>
                <a:latin typeface="Calibri"/>
                <a:ea typeface="Calibri"/>
                <a:cs typeface="Calibri"/>
                <a:sym typeface="Calibri"/>
              </a:rPr>
              <a:t> e-BPL</a:t>
            </a:r>
            <a:endParaRPr sz="4400" b="1" i="0" u="none" strike="noStrike" cap="none" dirty="0">
              <a:solidFill>
                <a:srgbClr val="2C719C"/>
              </a:solidFill>
              <a:latin typeface="Calibri"/>
              <a:ea typeface="Calibri"/>
              <a:cs typeface="Calibri"/>
              <a:sym typeface="Calibri"/>
            </a:endParaRPr>
          </a:p>
        </p:txBody>
      </p:sp>
      <p:sp>
        <p:nvSpPr>
          <p:cNvPr id="5" name="Google Shape;573;p18">
            <a:extLst>
              <a:ext uri="{FF2B5EF4-FFF2-40B4-BE49-F238E27FC236}">
                <a16:creationId xmlns:a16="http://schemas.microsoft.com/office/drawing/2014/main" id="{9E82F23D-6008-6485-A08F-36336FCA3B36}"/>
              </a:ext>
            </a:extLst>
          </p:cNvPr>
          <p:cNvSpPr/>
          <p:nvPr/>
        </p:nvSpPr>
        <p:spPr>
          <a:xfrm>
            <a:off x="5557473" y="2026511"/>
            <a:ext cx="1469572" cy="1001486"/>
          </a:xfrm>
          <a:prstGeom prst="rightArrow">
            <a:avLst>
              <a:gd name="adj1" fmla="val 50000"/>
              <a:gd name="adj2" fmla="val 50000"/>
            </a:avLst>
          </a:prstGeom>
          <a:solidFill>
            <a:srgbClr val="1230C3"/>
          </a:solidFill>
          <a:ln w="12700" cap="flat" cmpd="sng">
            <a:solidFill>
              <a:srgbClr val="0C413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 name="Immagine 6" descr="Immagine che contiene schizzo, Line art, clipart, Album da colorare&#10;&#10;Descrizione generata automaticamente">
            <a:extLst>
              <a:ext uri="{FF2B5EF4-FFF2-40B4-BE49-F238E27FC236}">
                <a16:creationId xmlns:a16="http://schemas.microsoft.com/office/drawing/2014/main" id="{7428C0E1-F03C-3527-AB23-DCFF93AC0B08}"/>
              </a:ext>
            </a:extLst>
          </p:cNvPr>
          <p:cNvPicPr>
            <a:picLocks noChangeAspect="1"/>
          </p:cNvPicPr>
          <p:nvPr/>
        </p:nvPicPr>
        <p:blipFill>
          <a:blip r:embed="rId4"/>
          <a:stretch>
            <a:fillRect/>
          </a:stretch>
        </p:blipFill>
        <p:spPr>
          <a:xfrm>
            <a:off x="2882828" y="1533648"/>
            <a:ext cx="2674645" cy="4582517"/>
          </a:xfrm>
          <a:prstGeom prst="rect">
            <a:avLst/>
          </a:prstGeom>
        </p:spPr>
      </p:pic>
      <p:sp>
        <p:nvSpPr>
          <p:cNvPr id="8" name="Google Shape;404;p7">
            <a:extLst>
              <a:ext uri="{FF2B5EF4-FFF2-40B4-BE49-F238E27FC236}">
                <a16:creationId xmlns:a16="http://schemas.microsoft.com/office/drawing/2014/main" id="{FE9C0D81-D2F7-2927-98D0-92B09D731DB2}"/>
              </a:ext>
            </a:extLst>
          </p:cNvPr>
          <p:cNvSpPr txBox="1"/>
          <p:nvPr/>
        </p:nvSpPr>
        <p:spPr>
          <a:xfrm>
            <a:off x="1587739" y="3775700"/>
            <a:ext cx="2030570" cy="468517"/>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Clr>
                <a:schemeClr val="dk1"/>
              </a:buClr>
              <a:buSzPts val="1400"/>
            </a:pPr>
            <a:r>
              <a:rPr lang="it-IT" sz="1800" dirty="0">
                <a:solidFill>
                  <a:srgbClr val="44546A"/>
                </a:solidFill>
                <a:latin typeface="Calibri"/>
                <a:ea typeface="Calibri"/>
                <a:cs typeface="Calibri"/>
                <a:sym typeface="Calibri"/>
              </a:rPr>
              <a:t>s-BPL  100cm</a:t>
            </a:r>
          </a:p>
        </p:txBody>
      </p:sp>
      <p:sp>
        <p:nvSpPr>
          <p:cNvPr id="9" name="Google Shape;404;p7">
            <a:extLst>
              <a:ext uri="{FF2B5EF4-FFF2-40B4-BE49-F238E27FC236}">
                <a16:creationId xmlns:a16="http://schemas.microsoft.com/office/drawing/2014/main" id="{37D60372-E41D-FD68-FFBC-C01C91D209CD}"/>
              </a:ext>
            </a:extLst>
          </p:cNvPr>
          <p:cNvSpPr txBox="1"/>
          <p:nvPr/>
        </p:nvSpPr>
        <p:spPr>
          <a:xfrm>
            <a:off x="8990323" y="3859058"/>
            <a:ext cx="2030570" cy="468517"/>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Clr>
                <a:schemeClr val="dk1"/>
              </a:buClr>
              <a:buSzPts val="1400"/>
            </a:pPr>
            <a:r>
              <a:rPr lang="it-IT" sz="1800" dirty="0">
                <a:solidFill>
                  <a:srgbClr val="44546A"/>
                </a:solidFill>
                <a:latin typeface="Calibri"/>
                <a:ea typeface="Calibri"/>
                <a:cs typeface="Calibri"/>
                <a:sym typeface="Calibri"/>
              </a:rPr>
              <a:t>e-BPL  140cm</a:t>
            </a:r>
          </a:p>
        </p:txBody>
      </p:sp>
      <p:sp>
        <p:nvSpPr>
          <p:cNvPr id="10" name="Google Shape;404;p7">
            <a:extLst>
              <a:ext uri="{FF2B5EF4-FFF2-40B4-BE49-F238E27FC236}">
                <a16:creationId xmlns:a16="http://schemas.microsoft.com/office/drawing/2014/main" id="{3588727F-C8B6-DF42-F2AF-478F71C90FE2}"/>
              </a:ext>
            </a:extLst>
          </p:cNvPr>
          <p:cNvSpPr txBox="1"/>
          <p:nvPr/>
        </p:nvSpPr>
        <p:spPr>
          <a:xfrm>
            <a:off x="4457801" y="3304021"/>
            <a:ext cx="2030570" cy="468517"/>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Clr>
                <a:schemeClr val="dk1"/>
              </a:buClr>
              <a:buSzPts val="1400"/>
            </a:pPr>
            <a:r>
              <a:rPr lang="it-IT" sz="1800" dirty="0">
                <a:solidFill>
                  <a:srgbClr val="44546A"/>
                </a:solidFill>
                <a:latin typeface="Calibri"/>
                <a:ea typeface="Calibri"/>
                <a:cs typeface="Calibri"/>
                <a:sym typeface="Calibri"/>
              </a:rPr>
              <a:t>AL  120cm</a:t>
            </a:r>
          </a:p>
        </p:txBody>
      </p:sp>
      <p:sp>
        <p:nvSpPr>
          <p:cNvPr id="11" name="Google Shape;404;p7">
            <a:extLst>
              <a:ext uri="{FF2B5EF4-FFF2-40B4-BE49-F238E27FC236}">
                <a16:creationId xmlns:a16="http://schemas.microsoft.com/office/drawing/2014/main" id="{5BF0387F-0B9E-A004-4C4D-CFC5EEC51C01}"/>
              </a:ext>
            </a:extLst>
          </p:cNvPr>
          <p:cNvSpPr txBox="1"/>
          <p:nvPr/>
        </p:nvSpPr>
        <p:spPr>
          <a:xfrm>
            <a:off x="1769249" y="2263923"/>
            <a:ext cx="2030570" cy="468517"/>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Clr>
                <a:schemeClr val="dk1"/>
              </a:buClr>
              <a:buSzPts val="1400"/>
            </a:pPr>
            <a:r>
              <a:rPr lang="it-IT" sz="1800" dirty="0">
                <a:solidFill>
                  <a:srgbClr val="44546A"/>
                </a:solidFill>
                <a:latin typeface="Calibri"/>
                <a:ea typeface="Calibri"/>
                <a:cs typeface="Calibri"/>
                <a:sym typeface="Calibri"/>
              </a:rPr>
              <a:t>s-</a:t>
            </a:r>
            <a:r>
              <a:rPr lang="it-IT" sz="1800" dirty="0" err="1">
                <a:solidFill>
                  <a:srgbClr val="44546A"/>
                </a:solidFill>
                <a:latin typeface="Calibri"/>
                <a:ea typeface="Calibri"/>
                <a:cs typeface="Calibri"/>
                <a:sym typeface="Calibri"/>
              </a:rPr>
              <a:t>Pouch</a:t>
            </a:r>
            <a:r>
              <a:rPr lang="it-IT" sz="1800" dirty="0">
                <a:solidFill>
                  <a:srgbClr val="44546A"/>
                </a:solidFill>
                <a:latin typeface="Calibri"/>
                <a:ea typeface="Calibri"/>
                <a:cs typeface="Calibri"/>
                <a:sym typeface="Calibri"/>
              </a:rPr>
              <a:t> 4,5x4,5 cm</a:t>
            </a:r>
          </a:p>
        </p:txBody>
      </p:sp>
      <p:sp>
        <p:nvSpPr>
          <p:cNvPr id="12" name="Google Shape;404;p7">
            <a:extLst>
              <a:ext uri="{FF2B5EF4-FFF2-40B4-BE49-F238E27FC236}">
                <a16:creationId xmlns:a16="http://schemas.microsoft.com/office/drawing/2014/main" id="{CACF0375-B864-087B-1287-2E906A896941}"/>
              </a:ext>
            </a:extLst>
          </p:cNvPr>
          <p:cNvSpPr txBox="1"/>
          <p:nvPr/>
        </p:nvSpPr>
        <p:spPr>
          <a:xfrm>
            <a:off x="9145044" y="2371040"/>
            <a:ext cx="2030570" cy="468517"/>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Clr>
                <a:schemeClr val="dk1"/>
              </a:buClr>
              <a:buSzPts val="1400"/>
            </a:pPr>
            <a:r>
              <a:rPr lang="it-IT" sz="1800" dirty="0">
                <a:solidFill>
                  <a:srgbClr val="44546A"/>
                </a:solidFill>
                <a:latin typeface="Calibri"/>
                <a:ea typeface="Calibri"/>
                <a:cs typeface="Calibri"/>
                <a:sym typeface="Calibri"/>
              </a:rPr>
              <a:t>e-</a:t>
            </a:r>
            <a:r>
              <a:rPr lang="it-IT" sz="1800" dirty="0" err="1">
                <a:solidFill>
                  <a:srgbClr val="44546A"/>
                </a:solidFill>
                <a:latin typeface="Calibri"/>
                <a:ea typeface="Calibri"/>
                <a:cs typeface="Calibri"/>
                <a:sym typeface="Calibri"/>
              </a:rPr>
              <a:t>Pouch</a:t>
            </a:r>
            <a:r>
              <a:rPr lang="it-IT" sz="1800" dirty="0">
                <a:solidFill>
                  <a:srgbClr val="44546A"/>
                </a:solidFill>
                <a:latin typeface="Calibri"/>
                <a:ea typeface="Calibri"/>
                <a:cs typeface="Calibri"/>
                <a:sym typeface="Calibri"/>
              </a:rPr>
              <a:t> 3x10 cm</a:t>
            </a:r>
          </a:p>
        </p:txBody>
      </p:sp>
      <p:sp>
        <p:nvSpPr>
          <p:cNvPr id="2" name="Google Shape;404;p7">
            <a:extLst>
              <a:ext uri="{FF2B5EF4-FFF2-40B4-BE49-F238E27FC236}">
                <a16:creationId xmlns:a16="http://schemas.microsoft.com/office/drawing/2014/main" id="{D03CBA38-E946-8C0E-AC89-7424D631436B}"/>
              </a:ext>
            </a:extLst>
          </p:cNvPr>
          <p:cNvSpPr txBox="1"/>
          <p:nvPr/>
        </p:nvSpPr>
        <p:spPr>
          <a:xfrm>
            <a:off x="8129759" y="2923487"/>
            <a:ext cx="2030570" cy="468517"/>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Clr>
                <a:schemeClr val="dk1"/>
              </a:buClr>
              <a:buSzPts val="1400"/>
            </a:pPr>
            <a:r>
              <a:rPr lang="it-IT" sz="1800" dirty="0">
                <a:solidFill>
                  <a:srgbClr val="44546A"/>
                </a:solidFill>
                <a:latin typeface="Calibri"/>
                <a:ea typeface="Calibri"/>
                <a:cs typeface="Calibri"/>
                <a:sym typeface="Calibri"/>
              </a:rPr>
              <a:t>AL  100cm</a:t>
            </a:r>
          </a:p>
        </p:txBody>
      </p:sp>
    </p:spTree>
    <p:extLst>
      <p:ext uri="{BB962C8B-B14F-4D97-AF65-F5344CB8AC3E}">
        <p14:creationId xmlns:p14="http://schemas.microsoft.com/office/powerpoint/2010/main" val="3944959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693639" y="3429000"/>
            <a:ext cx="6298251" cy="3227514"/>
          </a:xfrm>
        </p:spPr>
        <p:txBody>
          <a:bodyPr>
            <a:normAutofit/>
          </a:bodyPr>
          <a:lstStyle/>
          <a:p>
            <a:r>
              <a:rPr lang="it-IT" sz="4000" dirty="0"/>
              <a:t>Grazie</a:t>
            </a:r>
            <a:br>
              <a:rPr lang="it-IT" sz="4000" dirty="0"/>
            </a:br>
            <a:br>
              <a:rPr lang="it-IT" sz="4000" dirty="0"/>
            </a:br>
            <a:r>
              <a:rPr lang="it-IT" sz="4000" dirty="0"/>
              <a:t>r.bellini@ao-pisa.toscana.it</a:t>
            </a:r>
          </a:p>
        </p:txBody>
      </p:sp>
      <p:pic>
        <p:nvPicPr>
          <p:cNvPr id="2" name="Segnaposto contenuto 4" descr="Immagine che contiene testo, posando, diverso&#10;&#10;Descrizione generata automaticamente">
            <a:extLst>
              <a:ext uri="{FF2B5EF4-FFF2-40B4-BE49-F238E27FC236}">
                <a16:creationId xmlns:a16="http://schemas.microsoft.com/office/drawing/2014/main" id="{4A75099D-ABAB-45C8-E803-B113E1262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4072" y="488526"/>
            <a:ext cx="6497928" cy="4411292"/>
          </a:xfrm>
          <a:prstGeom prst="rect">
            <a:avLst/>
          </a:prstGeom>
        </p:spPr>
      </p:pic>
      <p:pic>
        <p:nvPicPr>
          <p:cNvPr id="4" name="Immagine 3" descr="Immagine che contiene vestiti, Viso umano, persona, sorriso">
            <a:extLst>
              <a:ext uri="{FF2B5EF4-FFF2-40B4-BE49-F238E27FC236}">
                <a16:creationId xmlns:a16="http://schemas.microsoft.com/office/drawing/2014/main" id="{066DC3BA-A462-317C-C236-D43696DC65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1578" y="420991"/>
            <a:ext cx="6298251" cy="2273181"/>
          </a:xfrm>
          <a:prstGeom prst="rect">
            <a:avLst/>
          </a:prstGeom>
        </p:spPr>
      </p:pic>
    </p:spTree>
    <p:extLst>
      <p:ext uri="{BB962C8B-B14F-4D97-AF65-F5344CB8AC3E}">
        <p14:creationId xmlns:p14="http://schemas.microsoft.com/office/powerpoint/2010/main" val="1745545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233492" y="1883966"/>
            <a:ext cx="5341938" cy="590649"/>
          </a:xfrm>
          <a:prstGeom prst="rect">
            <a:avLst/>
          </a:prstGeom>
          <a:noFill/>
          <a:ln/>
        </p:spPr>
        <p:txBody>
          <a:bodyPr wrap="non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Surgical-Specific Causes</a:t>
            </a:r>
            <a:endParaRPr lang="en-US" sz="3708" dirty="0"/>
          </a:p>
        </p:txBody>
      </p:sp>
      <p:pic>
        <p:nvPicPr>
          <p:cNvPr id="4" name="Image 1" descr="preencoded.png"/>
          <p:cNvPicPr>
            <a:picLocks noChangeAspect="1"/>
          </p:cNvPicPr>
          <p:nvPr/>
        </p:nvPicPr>
        <p:blipFill>
          <a:blip r:embed="rId3"/>
          <a:stretch>
            <a:fillRect/>
          </a:stretch>
        </p:blipFill>
        <p:spPr>
          <a:xfrm>
            <a:off x="5233492" y="2758083"/>
            <a:ext cx="472480" cy="472480"/>
          </a:xfrm>
          <a:prstGeom prst="rect">
            <a:avLst/>
          </a:prstGeom>
        </p:spPr>
      </p:pic>
      <p:sp>
        <p:nvSpPr>
          <p:cNvPr id="5" name="Text 1"/>
          <p:cNvSpPr/>
          <p:nvPr/>
        </p:nvSpPr>
        <p:spPr>
          <a:xfrm>
            <a:off x="5233492" y="3419574"/>
            <a:ext cx="1941513" cy="590550"/>
          </a:xfrm>
          <a:prstGeom prst="rect">
            <a:avLst/>
          </a:prstGeom>
          <a:noFill/>
          <a:ln/>
        </p:spPr>
        <p:txBody>
          <a:bodyPr wrap="squar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Gastric Pouch Dilation</a:t>
            </a:r>
            <a:endParaRPr lang="en-US" sz="1833" dirty="0"/>
          </a:p>
        </p:txBody>
      </p:sp>
      <p:sp>
        <p:nvSpPr>
          <p:cNvPr id="6" name="Text 2"/>
          <p:cNvSpPr/>
          <p:nvPr/>
        </p:nvSpPr>
        <p:spPr>
          <a:xfrm>
            <a:off x="5233492" y="4123532"/>
            <a:ext cx="1941513" cy="850404"/>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Enlargement of the surgically created stomach pouch</a:t>
            </a:r>
            <a:endParaRPr lang="en-US" sz="1458" dirty="0"/>
          </a:p>
        </p:txBody>
      </p:sp>
      <p:pic>
        <p:nvPicPr>
          <p:cNvPr id="7" name="Image 2" descr="preencoded.png"/>
          <p:cNvPicPr>
            <a:picLocks noChangeAspect="1"/>
          </p:cNvPicPr>
          <p:nvPr/>
        </p:nvPicPr>
        <p:blipFill>
          <a:blip r:embed="rId4"/>
          <a:stretch>
            <a:fillRect/>
          </a:stretch>
        </p:blipFill>
        <p:spPr>
          <a:xfrm>
            <a:off x="7411244" y="2758083"/>
            <a:ext cx="472480" cy="472480"/>
          </a:xfrm>
          <a:prstGeom prst="rect">
            <a:avLst/>
          </a:prstGeom>
        </p:spPr>
      </p:pic>
      <p:sp>
        <p:nvSpPr>
          <p:cNvPr id="8" name="Text 3"/>
          <p:cNvSpPr/>
          <p:nvPr/>
        </p:nvSpPr>
        <p:spPr>
          <a:xfrm>
            <a:off x="7411244" y="3419574"/>
            <a:ext cx="1941513"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GJ Stoma Dilation</a:t>
            </a:r>
            <a:endParaRPr lang="en-US" sz="1833" dirty="0"/>
          </a:p>
        </p:txBody>
      </p:sp>
      <p:sp>
        <p:nvSpPr>
          <p:cNvPr id="9" name="Text 4"/>
          <p:cNvSpPr/>
          <p:nvPr/>
        </p:nvSpPr>
        <p:spPr>
          <a:xfrm>
            <a:off x="7411244" y="3828257"/>
            <a:ext cx="1941513" cy="850404"/>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Widening of the gastrojejunostomy outlet</a:t>
            </a:r>
            <a:endParaRPr lang="en-US" sz="1458" dirty="0"/>
          </a:p>
        </p:txBody>
      </p:sp>
      <p:pic>
        <p:nvPicPr>
          <p:cNvPr id="10" name="Image 3" descr="preencoded.png"/>
          <p:cNvPicPr>
            <a:picLocks noChangeAspect="1"/>
          </p:cNvPicPr>
          <p:nvPr/>
        </p:nvPicPr>
        <p:blipFill>
          <a:blip r:embed="rId5"/>
          <a:stretch>
            <a:fillRect/>
          </a:stretch>
        </p:blipFill>
        <p:spPr>
          <a:xfrm>
            <a:off x="9588996" y="2758083"/>
            <a:ext cx="472480" cy="472480"/>
          </a:xfrm>
          <a:prstGeom prst="rect">
            <a:avLst/>
          </a:prstGeom>
        </p:spPr>
      </p:pic>
      <p:sp>
        <p:nvSpPr>
          <p:cNvPr id="11" name="Text 5"/>
          <p:cNvSpPr/>
          <p:nvPr/>
        </p:nvSpPr>
        <p:spPr>
          <a:xfrm>
            <a:off x="9588996" y="3419574"/>
            <a:ext cx="1941513" cy="590550"/>
          </a:xfrm>
          <a:prstGeom prst="rect">
            <a:avLst/>
          </a:prstGeom>
          <a:noFill/>
          <a:ln/>
        </p:spPr>
        <p:txBody>
          <a:bodyPr wrap="squar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Gastro-Gastric Fistula</a:t>
            </a:r>
            <a:endParaRPr lang="en-US" sz="1833" dirty="0"/>
          </a:p>
        </p:txBody>
      </p:sp>
      <p:sp>
        <p:nvSpPr>
          <p:cNvPr id="12" name="Text 6"/>
          <p:cNvSpPr/>
          <p:nvPr/>
        </p:nvSpPr>
        <p:spPr>
          <a:xfrm>
            <a:off x="9588996" y="4123532"/>
            <a:ext cx="1941513" cy="850404"/>
          </a:xfrm>
          <a:prstGeom prst="rect">
            <a:avLst/>
          </a:prstGeom>
          <a:noFill/>
          <a:ln/>
        </p:spPr>
        <p:txBody>
          <a:bodyPr wrap="squar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Abnormal connection between gastric pouch and remnant stomach</a:t>
            </a:r>
            <a:endParaRPr lang="en-US" sz="1458" dirty="0"/>
          </a:p>
        </p:txBody>
      </p:sp>
      <p:pic>
        <p:nvPicPr>
          <p:cNvPr id="13" name="Immagine 12">
            <a:extLst>
              <a:ext uri="{FF2B5EF4-FFF2-40B4-BE49-F238E27FC236}">
                <a16:creationId xmlns:a16="http://schemas.microsoft.com/office/drawing/2014/main" id="{FE6A9DA3-C7C9-E7C3-2A24-82AFA0539B7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997253" cy="6113721"/>
          </a:xfrm>
          <a:prstGeom prst="rect">
            <a:avLst/>
          </a:prstGeom>
          <a:ln/>
        </p:spPr>
        <p:style>
          <a:lnRef idx="1">
            <a:schemeClr val="accent5"/>
          </a:lnRef>
          <a:fillRef idx="2">
            <a:schemeClr val="accent5"/>
          </a:fillRef>
          <a:effectRef idx="1">
            <a:schemeClr val="accent5"/>
          </a:effectRef>
          <a:fontRef idx="minor">
            <a:schemeClr val="dk1"/>
          </a:fontRef>
        </p:style>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0"/>
            <a:ext cx="4800600" cy="6858000"/>
          </a:xfrm>
          <a:prstGeom prst="rect">
            <a:avLst/>
          </a:prstGeom>
        </p:spPr>
      </p:pic>
      <p:sp>
        <p:nvSpPr>
          <p:cNvPr id="3" name="Text 0"/>
          <p:cNvSpPr/>
          <p:nvPr/>
        </p:nvSpPr>
        <p:spPr>
          <a:xfrm>
            <a:off x="661492" y="967781"/>
            <a:ext cx="5302647" cy="590649"/>
          </a:xfrm>
          <a:prstGeom prst="rect">
            <a:avLst/>
          </a:prstGeom>
          <a:noFill/>
          <a:ln/>
        </p:spPr>
        <p:txBody>
          <a:bodyPr wrap="non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Patient </a:t>
            </a:r>
            <a:r>
              <a:rPr lang="en-US" sz="3708" dirty="0">
                <a:solidFill>
                  <a:srgbClr val="FF0000"/>
                </a:solidFill>
                <a:latin typeface="Host Grotesk Medium" pitchFamily="34" charset="0"/>
                <a:ea typeface="Host Grotesk Medium" pitchFamily="34" charset="-122"/>
                <a:cs typeface="Host Grotesk Medium" pitchFamily="34" charset="-120"/>
              </a:rPr>
              <a:t>Selection</a:t>
            </a:r>
            <a:r>
              <a:rPr lang="en-US" sz="3708" dirty="0">
                <a:solidFill>
                  <a:srgbClr val="2E3C4E"/>
                </a:solidFill>
                <a:latin typeface="Host Grotesk Medium" pitchFamily="34" charset="0"/>
                <a:ea typeface="Host Grotesk Medium" pitchFamily="34" charset="-122"/>
                <a:cs typeface="Host Grotesk Medium" pitchFamily="34" charset="-120"/>
              </a:rPr>
              <a:t> Factors</a:t>
            </a:r>
            <a:endParaRPr lang="en-US" sz="3708" dirty="0"/>
          </a:p>
        </p:txBody>
      </p:sp>
      <p:sp>
        <p:nvSpPr>
          <p:cNvPr id="4" name="Shape 1"/>
          <p:cNvSpPr/>
          <p:nvPr/>
        </p:nvSpPr>
        <p:spPr>
          <a:xfrm>
            <a:off x="661492" y="1841897"/>
            <a:ext cx="3054053" cy="2077244"/>
          </a:xfrm>
          <a:prstGeom prst="roundRect">
            <a:avLst>
              <a:gd name="adj" fmla="val 3822"/>
            </a:avLst>
          </a:prstGeom>
          <a:solidFill>
            <a:srgbClr val="D9EDF2"/>
          </a:solidFill>
          <a:ln w="7620">
            <a:solidFill>
              <a:srgbClr val="BFD3D8"/>
            </a:solidFill>
            <a:prstDash val="solid"/>
          </a:ln>
        </p:spPr>
        <p:txBody>
          <a:bodyPr/>
          <a:lstStyle/>
          <a:p>
            <a:endParaRPr lang="it-IT" sz="1500"/>
          </a:p>
        </p:txBody>
      </p:sp>
      <p:sp>
        <p:nvSpPr>
          <p:cNvPr id="5" name="Text 2"/>
          <p:cNvSpPr/>
          <p:nvPr/>
        </p:nvSpPr>
        <p:spPr>
          <a:xfrm>
            <a:off x="856854" y="2037258"/>
            <a:ext cx="2663329" cy="590550"/>
          </a:xfrm>
          <a:prstGeom prst="rect">
            <a:avLst/>
          </a:prstGeom>
          <a:noFill/>
          <a:ln/>
        </p:spPr>
        <p:txBody>
          <a:bodyPr wrap="squar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Anatomical Considerations</a:t>
            </a:r>
            <a:endParaRPr lang="en-US" sz="1833" dirty="0"/>
          </a:p>
        </p:txBody>
      </p:sp>
      <p:sp>
        <p:nvSpPr>
          <p:cNvPr id="6" name="Text 3"/>
          <p:cNvSpPr/>
          <p:nvPr/>
        </p:nvSpPr>
        <p:spPr>
          <a:xfrm>
            <a:off x="856854" y="2741216"/>
            <a:ext cx="2663329" cy="283468"/>
          </a:xfrm>
          <a:prstGeom prst="rect">
            <a:avLst/>
          </a:prstGeom>
          <a:noFill/>
          <a:ln/>
        </p:spPr>
        <p:txBody>
          <a:bodyPr wrap="none" lIns="0" tIns="0" rIns="0" bIns="0" rtlCol="0" anchor="t"/>
          <a:lstStyle/>
          <a:p>
            <a:pPr marL="285739" indent="-285739">
              <a:lnSpc>
                <a:spcPts val="2208"/>
              </a:lnSpc>
              <a:buSzPct val="100000"/>
              <a:buChar char="•"/>
            </a:pPr>
            <a:r>
              <a:rPr lang="en-US" sz="1458" dirty="0">
                <a:solidFill>
                  <a:srgbClr val="384653"/>
                </a:solidFill>
                <a:latin typeface="Roboto" pitchFamily="34" charset="0"/>
                <a:ea typeface="Roboto" pitchFamily="34" charset="-122"/>
                <a:cs typeface="Roboto" pitchFamily="34" charset="-120"/>
              </a:rPr>
              <a:t>Pouch/stoma dilation</a:t>
            </a:r>
            <a:endParaRPr lang="en-US" sz="1458" dirty="0"/>
          </a:p>
        </p:txBody>
      </p:sp>
      <p:sp>
        <p:nvSpPr>
          <p:cNvPr id="7" name="Text 4"/>
          <p:cNvSpPr/>
          <p:nvPr/>
        </p:nvSpPr>
        <p:spPr>
          <a:xfrm>
            <a:off x="856854" y="3090764"/>
            <a:ext cx="2663329" cy="283468"/>
          </a:xfrm>
          <a:prstGeom prst="rect">
            <a:avLst/>
          </a:prstGeom>
          <a:noFill/>
          <a:ln/>
        </p:spPr>
        <p:txBody>
          <a:bodyPr wrap="none" lIns="0" tIns="0" rIns="0" bIns="0" rtlCol="0" anchor="t"/>
          <a:lstStyle/>
          <a:p>
            <a:pPr marL="285739" indent="-285739">
              <a:lnSpc>
                <a:spcPts val="2208"/>
              </a:lnSpc>
              <a:buSzPct val="100000"/>
              <a:buChar char="•"/>
            </a:pPr>
            <a:r>
              <a:rPr lang="en-US" sz="1458" dirty="0">
                <a:solidFill>
                  <a:srgbClr val="384653"/>
                </a:solidFill>
                <a:latin typeface="Roboto" pitchFamily="34" charset="0"/>
                <a:ea typeface="Roboto" pitchFamily="34" charset="-122"/>
                <a:cs typeface="Roboto" pitchFamily="34" charset="-120"/>
              </a:rPr>
              <a:t>Presence of fistula</a:t>
            </a:r>
            <a:endParaRPr lang="en-US" sz="1458" dirty="0"/>
          </a:p>
        </p:txBody>
      </p:sp>
      <p:sp>
        <p:nvSpPr>
          <p:cNvPr id="8" name="Text 5"/>
          <p:cNvSpPr/>
          <p:nvPr/>
        </p:nvSpPr>
        <p:spPr>
          <a:xfrm>
            <a:off x="856854" y="3440311"/>
            <a:ext cx="2663329" cy="283468"/>
          </a:xfrm>
          <a:prstGeom prst="rect">
            <a:avLst/>
          </a:prstGeom>
          <a:noFill/>
          <a:ln/>
        </p:spPr>
        <p:txBody>
          <a:bodyPr wrap="none" lIns="0" tIns="0" rIns="0" bIns="0" rtlCol="0" anchor="t"/>
          <a:lstStyle/>
          <a:p>
            <a:pPr marL="285739" indent="-285739">
              <a:lnSpc>
                <a:spcPts val="2208"/>
              </a:lnSpc>
              <a:buSzPct val="100000"/>
              <a:buChar char="•"/>
            </a:pPr>
            <a:r>
              <a:rPr lang="en-US" sz="1458" dirty="0">
                <a:solidFill>
                  <a:srgbClr val="384653"/>
                </a:solidFill>
                <a:latin typeface="Roboto" pitchFamily="34" charset="0"/>
                <a:ea typeface="Roboto" pitchFamily="34" charset="-122"/>
                <a:cs typeface="Roboto" pitchFamily="34" charset="-120"/>
              </a:rPr>
              <a:t>Original surgical technique</a:t>
            </a:r>
            <a:endParaRPr lang="en-US" sz="1458" dirty="0"/>
          </a:p>
        </p:txBody>
      </p:sp>
      <p:sp>
        <p:nvSpPr>
          <p:cNvPr id="9" name="Shape 6"/>
          <p:cNvSpPr/>
          <p:nvPr/>
        </p:nvSpPr>
        <p:spPr>
          <a:xfrm>
            <a:off x="3904556" y="1841897"/>
            <a:ext cx="3054053" cy="2077244"/>
          </a:xfrm>
          <a:prstGeom prst="roundRect">
            <a:avLst>
              <a:gd name="adj" fmla="val 3822"/>
            </a:avLst>
          </a:prstGeom>
          <a:solidFill>
            <a:srgbClr val="D9EDF2"/>
          </a:solidFill>
          <a:ln w="7620">
            <a:solidFill>
              <a:srgbClr val="BFD3D8"/>
            </a:solidFill>
            <a:prstDash val="solid"/>
          </a:ln>
        </p:spPr>
        <p:txBody>
          <a:bodyPr/>
          <a:lstStyle/>
          <a:p>
            <a:endParaRPr lang="it-IT" sz="1500"/>
          </a:p>
        </p:txBody>
      </p:sp>
      <p:sp>
        <p:nvSpPr>
          <p:cNvPr id="10" name="Text 7"/>
          <p:cNvSpPr/>
          <p:nvPr/>
        </p:nvSpPr>
        <p:spPr>
          <a:xfrm>
            <a:off x="4099918" y="2037258"/>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Medical Status</a:t>
            </a:r>
            <a:endParaRPr lang="en-US" sz="1833" dirty="0"/>
          </a:p>
        </p:txBody>
      </p:sp>
      <p:sp>
        <p:nvSpPr>
          <p:cNvPr id="11" name="Text 8"/>
          <p:cNvSpPr/>
          <p:nvPr/>
        </p:nvSpPr>
        <p:spPr>
          <a:xfrm>
            <a:off x="4099918" y="2445941"/>
            <a:ext cx="2663329" cy="283468"/>
          </a:xfrm>
          <a:prstGeom prst="rect">
            <a:avLst/>
          </a:prstGeom>
          <a:noFill/>
          <a:ln/>
        </p:spPr>
        <p:txBody>
          <a:bodyPr wrap="none" lIns="0" tIns="0" rIns="0" bIns="0" rtlCol="0" anchor="t"/>
          <a:lstStyle/>
          <a:p>
            <a:pPr marL="285739" indent="-285739">
              <a:lnSpc>
                <a:spcPts val="2208"/>
              </a:lnSpc>
              <a:buSzPct val="100000"/>
              <a:buChar char="•"/>
            </a:pPr>
            <a:r>
              <a:rPr lang="en-US" sz="1458" dirty="0">
                <a:solidFill>
                  <a:srgbClr val="384653"/>
                </a:solidFill>
                <a:latin typeface="Roboto" pitchFamily="34" charset="0"/>
                <a:ea typeface="Roboto" pitchFamily="34" charset="-122"/>
                <a:cs typeface="Roboto" pitchFamily="34" charset="-120"/>
              </a:rPr>
              <a:t>Comorbidities</a:t>
            </a:r>
            <a:endParaRPr lang="en-US" sz="1458" dirty="0"/>
          </a:p>
        </p:txBody>
      </p:sp>
      <p:sp>
        <p:nvSpPr>
          <p:cNvPr id="12" name="Text 9"/>
          <p:cNvSpPr/>
          <p:nvPr/>
        </p:nvSpPr>
        <p:spPr>
          <a:xfrm>
            <a:off x="4099918" y="2795489"/>
            <a:ext cx="2663329" cy="283468"/>
          </a:xfrm>
          <a:prstGeom prst="rect">
            <a:avLst/>
          </a:prstGeom>
          <a:noFill/>
          <a:ln/>
        </p:spPr>
        <p:txBody>
          <a:bodyPr wrap="none" lIns="0" tIns="0" rIns="0" bIns="0" rtlCol="0" anchor="t"/>
          <a:lstStyle/>
          <a:p>
            <a:pPr marL="285739" indent="-285739">
              <a:lnSpc>
                <a:spcPts val="2208"/>
              </a:lnSpc>
              <a:buSzPct val="100000"/>
              <a:buChar char="•"/>
            </a:pPr>
            <a:r>
              <a:rPr lang="en-US" sz="1458" dirty="0">
                <a:solidFill>
                  <a:srgbClr val="384653"/>
                </a:solidFill>
                <a:latin typeface="Roboto" pitchFamily="34" charset="0"/>
                <a:ea typeface="Roboto" pitchFamily="34" charset="-122"/>
                <a:cs typeface="Roboto" pitchFamily="34" charset="-120"/>
              </a:rPr>
              <a:t>Nutritional status</a:t>
            </a:r>
            <a:endParaRPr lang="en-US" sz="1458" dirty="0"/>
          </a:p>
        </p:txBody>
      </p:sp>
      <p:sp>
        <p:nvSpPr>
          <p:cNvPr id="13" name="Text 10"/>
          <p:cNvSpPr/>
          <p:nvPr/>
        </p:nvSpPr>
        <p:spPr>
          <a:xfrm>
            <a:off x="4099918" y="3145036"/>
            <a:ext cx="2663329" cy="283468"/>
          </a:xfrm>
          <a:prstGeom prst="rect">
            <a:avLst/>
          </a:prstGeom>
          <a:noFill/>
          <a:ln/>
        </p:spPr>
        <p:txBody>
          <a:bodyPr wrap="none" lIns="0" tIns="0" rIns="0" bIns="0" rtlCol="0" anchor="t"/>
          <a:lstStyle/>
          <a:p>
            <a:pPr marL="285739" indent="-285739">
              <a:lnSpc>
                <a:spcPts val="2208"/>
              </a:lnSpc>
              <a:buSzPct val="100000"/>
              <a:buChar char="•"/>
            </a:pPr>
            <a:r>
              <a:rPr lang="en-US" sz="1458" dirty="0">
                <a:solidFill>
                  <a:srgbClr val="384653"/>
                </a:solidFill>
                <a:latin typeface="Roboto" pitchFamily="34" charset="0"/>
                <a:ea typeface="Roboto" pitchFamily="34" charset="-122"/>
                <a:cs typeface="Roboto" pitchFamily="34" charset="-120"/>
              </a:rPr>
              <a:t>Surgical risk assessment</a:t>
            </a:r>
            <a:endParaRPr lang="en-US" sz="1458" dirty="0"/>
          </a:p>
        </p:txBody>
      </p:sp>
      <p:sp>
        <p:nvSpPr>
          <p:cNvPr id="14" name="Shape 11"/>
          <p:cNvSpPr/>
          <p:nvPr/>
        </p:nvSpPr>
        <p:spPr>
          <a:xfrm>
            <a:off x="661492" y="4108153"/>
            <a:ext cx="6297018" cy="1781969"/>
          </a:xfrm>
          <a:prstGeom prst="roundRect">
            <a:avLst>
              <a:gd name="adj" fmla="val 4455"/>
            </a:avLst>
          </a:prstGeom>
          <a:solidFill>
            <a:srgbClr val="D9EDF2"/>
          </a:solidFill>
          <a:ln w="7620">
            <a:solidFill>
              <a:srgbClr val="BFD3D8"/>
            </a:solidFill>
            <a:prstDash val="solid"/>
          </a:ln>
        </p:spPr>
        <p:txBody>
          <a:bodyPr/>
          <a:lstStyle/>
          <a:p>
            <a:endParaRPr lang="it-IT" sz="1500"/>
          </a:p>
        </p:txBody>
      </p:sp>
      <p:sp>
        <p:nvSpPr>
          <p:cNvPr id="15" name="Text 12"/>
          <p:cNvSpPr/>
          <p:nvPr/>
        </p:nvSpPr>
        <p:spPr>
          <a:xfrm>
            <a:off x="856854" y="4303514"/>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Behavioral Factors</a:t>
            </a:r>
            <a:endParaRPr lang="en-US" sz="1833" dirty="0"/>
          </a:p>
        </p:txBody>
      </p:sp>
      <p:sp>
        <p:nvSpPr>
          <p:cNvPr id="16" name="Text 13"/>
          <p:cNvSpPr/>
          <p:nvPr/>
        </p:nvSpPr>
        <p:spPr>
          <a:xfrm>
            <a:off x="856854" y="4712196"/>
            <a:ext cx="5906294" cy="283468"/>
          </a:xfrm>
          <a:prstGeom prst="rect">
            <a:avLst/>
          </a:prstGeom>
          <a:noFill/>
          <a:ln/>
        </p:spPr>
        <p:txBody>
          <a:bodyPr wrap="none" lIns="0" tIns="0" rIns="0" bIns="0" rtlCol="0" anchor="t"/>
          <a:lstStyle/>
          <a:p>
            <a:pPr marL="285739" indent="-285739">
              <a:lnSpc>
                <a:spcPts val="2208"/>
              </a:lnSpc>
              <a:buSzPct val="100000"/>
              <a:buChar char="•"/>
            </a:pPr>
            <a:r>
              <a:rPr lang="en-US" sz="1458" dirty="0">
                <a:solidFill>
                  <a:srgbClr val="384653"/>
                </a:solidFill>
                <a:latin typeface="Roboto" pitchFamily="34" charset="0"/>
                <a:ea typeface="Roboto" pitchFamily="34" charset="-122"/>
                <a:cs typeface="Roboto" pitchFamily="34" charset="-120"/>
              </a:rPr>
              <a:t>Dietary compliance</a:t>
            </a:r>
            <a:endParaRPr lang="en-US" sz="1458" dirty="0"/>
          </a:p>
        </p:txBody>
      </p:sp>
      <p:sp>
        <p:nvSpPr>
          <p:cNvPr id="17" name="Text 14"/>
          <p:cNvSpPr/>
          <p:nvPr/>
        </p:nvSpPr>
        <p:spPr>
          <a:xfrm>
            <a:off x="856854" y="5061744"/>
            <a:ext cx="5906294" cy="283468"/>
          </a:xfrm>
          <a:prstGeom prst="rect">
            <a:avLst/>
          </a:prstGeom>
          <a:noFill/>
          <a:ln/>
        </p:spPr>
        <p:txBody>
          <a:bodyPr wrap="none" lIns="0" tIns="0" rIns="0" bIns="0" rtlCol="0" anchor="t"/>
          <a:lstStyle/>
          <a:p>
            <a:pPr marL="285739" indent="-285739">
              <a:lnSpc>
                <a:spcPts val="2208"/>
              </a:lnSpc>
              <a:buSzPct val="100000"/>
              <a:buChar char="•"/>
            </a:pPr>
            <a:r>
              <a:rPr lang="en-US" sz="1458" dirty="0">
                <a:solidFill>
                  <a:srgbClr val="384653"/>
                </a:solidFill>
                <a:latin typeface="Roboto" pitchFamily="34" charset="0"/>
                <a:ea typeface="Roboto" pitchFamily="34" charset="-122"/>
                <a:cs typeface="Roboto" pitchFamily="34" charset="-120"/>
              </a:rPr>
              <a:t>Physical activity level</a:t>
            </a:r>
            <a:endParaRPr lang="en-US" sz="1458" dirty="0"/>
          </a:p>
        </p:txBody>
      </p:sp>
      <p:sp>
        <p:nvSpPr>
          <p:cNvPr id="18" name="Text 15"/>
          <p:cNvSpPr/>
          <p:nvPr/>
        </p:nvSpPr>
        <p:spPr>
          <a:xfrm>
            <a:off x="856854" y="5411292"/>
            <a:ext cx="5906294" cy="283468"/>
          </a:xfrm>
          <a:prstGeom prst="rect">
            <a:avLst/>
          </a:prstGeom>
          <a:noFill/>
          <a:ln/>
        </p:spPr>
        <p:txBody>
          <a:bodyPr wrap="none" lIns="0" tIns="0" rIns="0" bIns="0" rtlCol="0" anchor="t"/>
          <a:lstStyle/>
          <a:p>
            <a:pPr marL="285739" indent="-285739">
              <a:lnSpc>
                <a:spcPts val="2208"/>
              </a:lnSpc>
              <a:buSzPct val="100000"/>
              <a:buChar char="•"/>
            </a:pPr>
            <a:r>
              <a:rPr lang="en-US" sz="1458" dirty="0">
                <a:solidFill>
                  <a:srgbClr val="384653"/>
                </a:solidFill>
                <a:latin typeface="Roboto" pitchFamily="34" charset="0"/>
                <a:ea typeface="Roboto" pitchFamily="34" charset="-122"/>
                <a:cs typeface="Roboto" pitchFamily="34" charset="-120"/>
              </a:rPr>
              <a:t>Psychological readiness</a:t>
            </a:r>
            <a:endParaRPr lang="en-US" sz="1458"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40522" y="430889"/>
            <a:ext cx="4725492" cy="590649"/>
          </a:xfrm>
          <a:prstGeom prst="rect">
            <a:avLst/>
          </a:prstGeom>
          <a:noFill/>
          <a:ln/>
        </p:spPr>
        <p:txBody>
          <a:bodyPr wrap="none" lIns="0" tIns="0" rIns="0" bIns="0" rtlCol="0" anchor="t"/>
          <a:lstStyle/>
          <a:p>
            <a:pPr>
              <a:lnSpc>
                <a:spcPts val="4625"/>
              </a:lnSpc>
            </a:pPr>
            <a:r>
              <a:rPr lang="en-US" sz="3708" dirty="0">
                <a:solidFill>
                  <a:srgbClr val="2E3C4E"/>
                </a:solidFill>
                <a:latin typeface="Host Grotesk Medium" pitchFamily="34" charset="0"/>
                <a:ea typeface="Host Grotesk Medium" pitchFamily="34" charset="-122"/>
                <a:cs typeface="Host Grotesk Medium" pitchFamily="34" charset="-120"/>
              </a:rPr>
              <a:t>Treatment Approach</a:t>
            </a:r>
            <a:endParaRPr lang="en-US" sz="3708" dirty="0"/>
          </a:p>
        </p:txBody>
      </p:sp>
      <p:pic>
        <p:nvPicPr>
          <p:cNvPr id="3" name="Image 0" descr="preencoded.png"/>
          <p:cNvPicPr>
            <a:picLocks noChangeAspect="1"/>
          </p:cNvPicPr>
          <p:nvPr/>
        </p:nvPicPr>
        <p:blipFill>
          <a:blip r:embed="rId3"/>
          <a:stretch>
            <a:fillRect/>
          </a:stretch>
        </p:blipFill>
        <p:spPr>
          <a:xfrm>
            <a:off x="2481957" y="2260799"/>
            <a:ext cx="1793379" cy="1070173"/>
          </a:xfrm>
          <a:prstGeom prst="rect">
            <a:avLst/>
          </a:prstGeom>
        </p:spPr>
      </p:pic>
      <p:pic>
        <p:nvPicPr>
          <p:cNvPr id="4" name="Image 1" descr="preencoded.png"/>
          <p:cNvPicPr>
            <a:picLocks noChangeAspect="1"/>
          </p:cNvPicPr>
          <p:nvPr/>
        </p:nvPicPr>
        <p:blipFill>
          <a:blip r:embed="rId4"/>
          <a:stretch>
            <a:fillRect/>
          </a:stretch>
        </p:blipFill>
        <p:spPr>
          <a:xfrm>
            <a:off x="3245743" y="2761953"/>
            <a:ext cx="265807" cy="332184"/>
          </a:xfrm>
          <a:prstGeom prst="rect">
            <a:avLst/>
          </a:prstGeom>
        </p:spPr>
      </p:pic>
      <p:sp>
        <p:nvSpPr>
          <p:cNvPr id="5" name="Text 1"/>
          <p:cNvSpPr/>
          <p:nvPr/>
        </p:nvSpPr>
        <p:spPr>
          <a:xfrm>
            <a:off x="4464348" y="2449810"/>
            <a:ext cx="2362696" cy="295275"/>
          </a:xfrm>
          <a:prstGeom prst="rect">
            <a:avLst/>
          </a:prstGeom>
          <a:noFill/>
          <a:ln/>
        </p:spPr>
        <p:txBody>
          <a:bodyPr wrap="none" lIns="0" tIns="0" rIns="0" bIns="0" rtlCol="0" anchor="t"/>
          <a:lstStyle/>
          <a:p>
            <a:pPr>
              <a:lnSpc>
                <a:spcPts val="2292"/>
              </a:lnSpc>
            </a:pPr>
            <a:r>
              <a:rPr lang="en-US" sz="2800" dirty="0">
                <a:solidFill>
                  <a:srgbClr val="FF0000"/>
                </a:solidFill>
                <a:latin typeface="Host Grotesk Medium" pitchFamily="34" charset="0"/>
                <a:ea typeface="Host Grotesk Medium" pitchFamily="34" charset="-122"/>
                <a:cs typeface="Host Grotesk Medium" pitchFamily="34" charset="-120"/>
              </a:rPr>
              <a:t>Revisional Surgery</a:t>
            </a:r>
            <a:endParaRPr lang="en-US" sz="2800" dirty="0">
              <a:solidFill>
                <a:srgbClr val="FF0000"/>
              </a:solidFill>
            </a:endParaRPr>
          </a:p>
        </p:txBody>
      </p:sp>
      <p:sp>
        <p:nvSpPr>
          <p:cNvPr id="6" name="Text 2"/>
          <p:cNvSpPr/>
          <p:nvPr/>
        </p:nvSpPr>
        <p:spPr>
          <a:xfrm>
            <a:off x="4464348" y="2858493"/>
            <a:ext cx="2404864" cy="283468"/>
          </a:xfrm>
          <a:prstGeom prst="rect">
            <a:avLst/>
          </a:prstGeom>
          <a:noFill/>
          <a:ln/>
        </p:spPr>
        <p:txBody>
          <a:bodyPr wrap="none" lIns="0" tIns="0" rIns="0" bIns="0" rtlCol="0" anchor="t"/>
          <a:lstStyle/>
          <a:p>
            <a:pPr>
              <a:lnSpc>
                <a:spcPts val="2208"/>
              </a:lnSpc>
            </a:pPr>
            <a:r>
              <a:rPr lang="en-US" sz="2000" dirty="0">
                <a:solidFill>
                  <a:srgbClr val="FF0000"/>
                </a:solidFill>
                <a:latin typeface="Roboto" pitchFamily="34" charset="0"/>
                <a:ea typeface="Roboto" pitchFamily="34" charset="-122"/>
                <a:cs typeface="Roboto" pitchFamily="34" charset="-120"/>
              </a:rPr>
              <a:t>When other interventions fail</a:t>
            </a:r>
            <a:endParaRPr lang="en-US" sz="2000" dirty="0">
              <a:solidFill>
                <a:srgbClr val="FF0000"/>
              </a:solidFill>
            </a:endParaRPr>
          </a:p>
        </p:txBody>
      </p:sp>
      <p:sp>
        <p:nvSpPr>
          <p:cNvPr id="7" name="Shape 3"/>
          <p:cNvSpPr/>
          <p:nvPr/>
        </p:nvSpPr>
        <p:spPr>
          <a:xfrm>
            <a:off x="4322564" y="3341886"/>
            <a:ext cx="7160717" cy="12700"/>
          </a:xfrm>
          <a:prstGeom prst="roundRect">
            <a:avLst>
              <a:gd name="adj" fmla="val 625116"/>
            </a:avLst>
          </a:prstGeom>
          <a:solidFill>
            <a:srgbClr val="BFD3D8"/>
          </a:solidFill>
          <a:ln/>
        </p:spPr>
        <p:txBody>
          <a:bodyPr/>
          <a:lstStyle/>
          <a:p>
            <a:endParaRPr lang="it-IT" sz="1500"/>
          </a:p>
        </p:txBody>
      </p:sp>
      <p:pic>
        <p:nvPicPr>
          <p:cNvPr id="8" name="Image 2" descr="preencoded.png"/>
          <p:cNvPicPr>
            <a:picLocks noChangeAspect="1"/>
          </p:cNvPicPr>
          <p:nvPr/>
        </p:nvPicPr>
        <p:blipFill>
          <a:blip r:embed="rId5"/>
          <a:stretch>
            <a:fillRect/>
          </a:stretch>
        </p:blipFill>
        <p:spPr>
          <a:xfrm>
            <a:off x="1585318" y="3378200"/>
            <a:ext cx="3586758" cy="1070173"/>
          </a:xfrm>
          <a:prstGeom prst="rect">
            <a:avLst/>
          </a:prstGeom>
        </p:spPr>
      </p:pic>
      <p:pic>
        <p:nvPicPr>
          <p:cNvPr id="9" name="Image 3" descr="preencoded.png"/>
          <p:cNvPicPr>
            <a:picLocks noChangeAspect="1"/>
          </p:cNvPicPr>
          <p:nvPr/>
        </p:nvPicPr>
        <p:blipFill>
          <a:blip r:embed="rId6"/>
          <a:stretch>
            <a:fillRect/>
          </a:stretch>
        </p:blipFill>
        <p:spPr>
          <a:xfrm>
            <a:off x="3245743" y="3747195"/>
            <a:ext cx="265807" cy="332184"/>
          </a:xfrm>
          <a:prstGeom prst="rect">
            <a:avLst/>
          </a:prstGeom>
        </p:spPr>
      </p:pic>
      <p:sp>
        <p:nvSpPr>
          <p:cNvPr id="10" name="Text 4"/>
          <p:cNvSpPr/>
          <p:nvPr/>
        </p:nvSpPr>
        <p:spPr>
          <a:xfrm>
            <a:off x="5361087" y="3567212"/>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Pharmacotherapy</a:t>
            </a:r>
            <a:endParaRPr lang="en-US" sz="1833" dirty="0"/>
          </a:p>
        </p:txBody>
      </p:sp>
      <p:sp>
        <p:nvSpPr>
          <p:cNvPr id="11" name="Text 5"/>
          <p:cNvSpPr/>
          <p:nvPr/>
        </p:nvSpPr>
        <p:spPr>
          <a:xfrm>
            <a:off x="5361087" y="3975894"/>
            <a:ext cx="3619897"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Medication to support weight management</a:t>
            </a:r>
            <a:endParaRPr lang="en-US" sz="1458" dirty="0"/>
          </a:p>
        </p:txBody>
      </p:sp>
      <p:sp>
        <p:nvSpPr>
          <p:cNvPr id="12" name="Shape 6"/>
          <p:cNvSpPr/>
          <p:nvPr/>
        </p:nvSpPr>
        <p:spPr>
          <a:xfrm>
            <a:off x="5219304" y="4459288"/>
            <a:ext cx="6263978" cy="12700"/>
          </a:xfrm>
          <a:prstGeom prst="roundRect">
            <a:avLst>
              <a:gd name="adj" fmla="val 625116"/>
            </a:avLst>
          </a:prstGeom>
          <a:solidFill>
            <a:srgbClr val="BFD3D8"/>
          </a:solidFill>
          <a:ln/>
        </p:spPr>
        <p:txBody>
          <a:bodyPr/>
          <a:lstStyle/>
          <a:p>
            <a:endParaRPr lang="it-IT" sz="1500"/>
          </a:p>
        </p:txBody>
      </p:sp>
      <p:pic>
        <p:nvPicPr>
          <p:cNvPr id="13" name="Image 4" descr="preencoded.png"/>
          <p:cNvPicPr>
            <a:picLocks noChangeAspect="1"/>
          </p:cNvPicPr>
          <p:nvPr/>
        </p:nvPicPr>
        <p:blipFill>
          <a:blip r:embed="rId7"/>
          <a:stretch>
            <a:fillRect/>
          </a:stretch>
        </p:blipFill>
        <p:spPr>
          <a:xfrm>
            <a:off x="688578" y="4495602"/>
            <a:ext cx="5380137" cy="1070173"/>
          </a:xfrm>
          <a:prstGeom prst="rect">
            <a:avLst/>
          </a:prstGeom>
        </p:spPr>
      </p:pic>
      <p:pic>
        <p:nvPicPr>
          <p:cNvPr id="14" name="Image 5" descr="preencoded.png"/>
          <p:cNvPicPr>
            <a:picLocks noChangeAspect="1"/>
          </p:cNvPicPr>
          <p:nvPr/>
        </p:nvPicPr>
        <p:blipFill>
          <a:blip r:embed="rId8"/>
          <a:stretch>
            <a:fillRect/>
          </a:stretch>
        </p:blipFill>
        <p:spPr>
          <a:xfrm>
            <a:off x="3245644" y="4864596"/>
            <a:ext cx="265807" cy="332184"/>
          </a:xfrm>
          <a:prstGeom prst="rect">
            <a:avLst/>
          </a:prstGeom>
        </p:spPr>
      </p:pic>
      <p:sp>
        <p:nvSpPr>
          <p:cNvPr id="15" name="Text 7"/>
          <p:cNvSpPr/>
          <p:nvPr/>
        </p:nvSpPr>
        <p:spPr>
          <a:xfrm>
            <a:off x="6257727" y="4684613"/>
            <a:ext cx="2388593"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Lifestyle Modifications</a:t>
            </a:r>
            <a:endParaRPr lang="en-US" sz="1833" dirty="0"/>
          </a:p>
        </p:txBody>
      </p:sp>
      <p:sp>
        <p:nvSpPr>
          <p:cNvPr id="16" name="Text 8"/>
          <p:cNvSpPr/>
          <p:nvPr/>
        </p:nvSpPr>
        <p:spPr>
          <a:xfrm>
            <a:off x="6257727" y="5093295"/>
            <a:ext cx="2823468"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Diet, exercise, behavioral changes</a:t>
            </a:r>
            <a:endParaRPr lang="en-US" sz="1458"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2499A4A-B57E-D006-1D70-7557D94EBB7B}"/>
              </a:ext>
            </a:extLst>
          </p:cNvPr>
          <p:cNvSpPr txBox="1"/>
          <p:nvPr/>
        </p:nvSpPr>
        <p:spPr>
          <a:xfrm>
            <a:off x="443909" y="159236"/>
            <a:ext cx="10709644" cy="1077218"/>
          </a:xfrm>
          <a:prstGeom prst="rect">
            <a:avLst/>
          </a:prstGeom>
          <a:noFill/>
        </p:spPr>
        <p:txBody>
          <a:bodyPr wrap="square">
            <a:spAutoFit/>
          </a:bodyPr>
          <a:lstStyle/>
          <a:p>
            <a:pPr algn="ctr"/>
            <a:r>
              <a:rPr lang="it-IT" b="1" i="0" dirty="0" err="1">
                <a:solidFill>
                  <a:srgbClr val="212121"/>
                </a:solidFill>
                <a:effectLst/>
                <a:highlight>
                  <a:srgbClr val="FFFFFF"/>
                </a:highlight>
                <a:latin typeface="Merriweather" panose="00000500000000000000" pitchFamily="2" charset="0"/>
              </a:rPr>
              <a:t>Multidisciplinary</a:t>
            </a:r>
            <a:r>
              <a:rPr lang="it-IT" b="1" i="0" dirty="0">
                <a:solidFill>
                  <a:srgbClr val="212121"/>
                </a:solidFill>
                <a:effectLst/>
                <a:highlight>
                  <a:srgbClr val="FFFFFF"/>
                </a:highlight>
                <a:latin typeface="Merriweather" panose="00000500000000000000" pitchFamily="2" charset="0"/>
              </a:rPr>
              <a:t> </a:t>
            </a:r>
            <a:r>
              <a:rPr lang="it-IT" b="1" i="0" dirty="0" err="1">
                <a:solidFill>
                  <a:srgbClr val="212121"/>
                </a:solidFill>
                <a:effectLst/>
                <a:highlight>
                  <a:srgbClr val="FFFFFF"/>
                </a:highlight>
                <a:latin typeface="Merriweather" panose="00000500000000000000" pitchFamily="2" charset="0"/>
              </a:rPr>
              <a:t>Approach</a:t>
            </a:r>
            <a:r>
              <a:rPr lang="it-IT" b="1" i="0" dirty="0">
                <a:solidFill>
                  <a:srgbClr val="212121"/>
                </a:solidFill>
                <a:effectLst/>
                <a:highlight>
                  <a:srgbClr val="FFFFFF"/>
                </a:highlight>
                <a:latin typeface="Merriweather" panose="00000500000000000000" pitchFamily="2" charset="0"/>
              </a:rPr>
              <a:t> for Weight </a:t>
            </a:r>
            <a:r>
              <a:rPr lang="it-IT" b="1" i="0" dirty="0" err="1">
                <a:solidFill>
                  <a:srgbClr val="212121"/>
                </a:solidFill>
                <a:effectLst/>
                <a:highlight>
                  <a:srgbClr val="FFFFFF"/>
                </a:highlight>
                <a:latin typeface="Merriweather" panose="00000500000000000000" pitchFamily="2" charset="0"/>
              </a:rPr>
              <a:t>Regain-how</a:t>
            </a:r>
            <a:r>
              <a:rPr lang="it-IT" b="1" i="0" dirty="0">
                <a:solidFill>
                  <a:srgbClr val="212121"/>
                </a:solidFill>
                <a:effectLst/>
                <a:highlight>
                  <a:srgbClr val="FFFFFF"/>
                </a:highlight>
                <a:latin typeface="Merriweather" panose="00000500000000000000" pitchFamily="2" charset="0"/>
              </a:rPr>
              <a:t> to </a:t>
            </a:r>
            <a:r>
              <a:rPr lang="it-IT" b="1" i="0" dirty="0" err="1">
                <a:solidFill>
                  <a:srgbClr val="212121"/>
                </a:solidFill>
                <a:effectLst/>
                <a:highlight>
                  <a:srgbClr val="FFFFFF"/>
                </a:highlight>
                <a:latin typeface="Merriweather" panose="00000500000000000000" pitchFamily="2" charset="0"/>
              </a:rPr>
              <a:t>Manage</a:t>
            </a:r>
            <a:r>
              <a:rPr lang="it-IT" b="1" i="0" dirty="0">
                <a:solidFill>
                  <a:srgbClr val="212121"/>
                </a:solidFill>
                <a:effectLst/>
                <a:highlight>
                  <a:srgbClr val="FFFFFF"/>
                </a:highlight>
                <a:latin typeface="Merriweather" panose="00000500000000000000" pitchFamily="2" charset="0"/>
              </a:rPr>
              <a:t> </a:t>
            </a:r>
            <a:r>
              <a:rPr lang="it-IT" b="1" i="0" dirty="0" err="1">
                <a:solidFill>
                  <a:srgbClr val="212121"/>
                </a:solidFill>
                <a:effectLst/>
                <a:highlight>
                  <a:srgbClr val="FFFFFF"/>
                </a:highlight>
                <a:latin typeface="Merriweather" panose="00000500000000000000" pitchFamily="2" charset="0"/>
              </a:rPr>
              <a:t>this</a:t>
            </a:r>
            <a:r>
              <a:rPr lang="it-IT" b="1" i="0" dirty="0">
                <a:solidFill>
                  <a:srgbClr val="212121"/>
                </a:solidFill>
                <a:effectLst/>
                <a:highlight>
                  <a:srgbClr val="FFFFFF"/>
                </a:highlight>
                <a:latin typeface="Merriweather" panose="00000500000000000000" pitchFamily="2" charset="0"/>
              </a:rPr>
              <a:t> </a:t>
            </a:r>
            <a:r>
              <a:rPr lang="it-IT" b="1" i="0" dirty="0" err="1">
                <a:solidFill>
                  <a:srgbClr val="212121"/>
                </a:solidFill>
                <a:effectLst/>
                <a:highlight>
                  <a:srgbClr val="FFFFFF"/>
                </a:highlight>
                <a:latin typeface="Merriweather" panose="00000500000000000000" pitchFamily="2" charset="0"/>
              </a:rPr>
              <a:t>Challenging</a:t>
            </a:r>
            <a:r>
              <a:rPr lang="it-IT" b="1" i="0" dirty="0">
                <a:solidFill>
                  <a:srgbClr val="212121"/>
                </a:solidFill>
                <a:effectLst/>
                <a:highlight>
                  <a:srgbClr val="FFFFFF"/>
                </a:highlight>
                <a:latin typeface="Merriweather" panose="00000500000000000000" pitchFamily="2" charset="0"/>
              </a:rPr>
              <a:t> </a:t>
            </a:r>
            <a:r>
              <a:rPr lang="it-IT" b="1" i="0" dirty="0" err="1">
                <a:solidFill>
                  <a:srgbClr val="212121"/>
                </a:solidFill>
                <a:effectLst/>
                <a:highlight>
                  <a:srgbClr val="FFFFFF"/>
                </a:highlight>
                <a:latin typeface="Merriweather" panose="00000500000000000000" pitchFamily="2" charset="0"/>
              </a:rPr>
              <a:t>Condition</a:t>
            </a:r>
            <a:r>
              <a:rPr lang="it-IT" b="1" i="0" dirty="0">
                <a:solidFill>
                  <a:srgbClr val="212121"/>
                </a:solidFill>
                <a:effectLst/>
                <a:highlight>
                  <a:srgbClr val="FFFFFF"/>
                </a:highlight>
                <a:latin typeface="Merriweather" panose="00000500000000000000" pitchFamily="2" charset="0"/>
              </a:rPr>
              <a:t>: an Expert Review</a:t>
            </a:r>
          </a:p>
          <a:p>
            <a:pPr algn="l"/>
            <a:r>
              <a:rPr lang="it-IT" sz="1400" b="0" i="0" u="none" strike="noStrike" dirty="0">
                <a:solidFill>
                  <a:srgbClr val="0071BC"/>
                </a:solidFill>
                <a:effectLst/>
                <a:highlight>
                  <a:srgbClr val="FFFFFF"/>
                </a:highlight>
                <a:latin typeface="BlinkMacSystemFont"/>
                <a:hlinkClick r:id="rId3"/>
              </a:rPr>
              <a:t>Maria Paula Carlin Cambi</a:t>
            </a:r>
            <a:r>
              <a:rPr lang="it-IT" sz="1400" b="0" i="0" baseline="30000" dirty="0">
                <a:solidFill>
                  <a:srgbClr val="5B616B"/>
                </a:solidFill>
                <a:effectLst/>
                <a:highlight>
                  <a:srgbClr val="FFFFFF"/>
                </a:highlight>
                <a:latin typeface="BlinkMacSystemFont"/>
              </a:rPr>
              <a:t> </a:t>
            </a:r>
            <a:r>
              <a:rPr lang="it-IT" sz="1400" b="0" i="0" u="none" strike="noStrike" baseline="30000" dirty="0">
                <a:solidFill>
                  <a:srgbClr val="323A45"/>
                </a:solidFill>
                <a:effectLst/>
                <a:highlight>
                  <a:srgbClr val="F1F1F1"/>
                </a:highlight>
                <a:latin typeface="BlinkMacSystemFont"/>
                <a:hlinkClick r:id="rId4" tooltip="Clínica Baretta, Curitiba, Brazil."/>
              </a:rPr>
              <a:t>1</a:t>
            </a:r>
            <a:r>
              <a:rPr lang="it-IT" sz="1400" b="0" i="0" dirty="0">
                <a:solidFill>
                  <a:srgbClr val="5B616B"/>
                </a:solidFill>
                <a:effectLst/>
                <a:highlight>
                  <a:srgbClr val="FFFFFF"/>
                </a:highlight>
                <a:latin typeface="BlinkMacSystemFont"/>
              </a:rPr>
              <a:t>, </a:t>
            </a:r>
            <a:r>
              <a:rPr lang="it-IT" sz="1400" b="0" i="0" u="none" strike="noStrike" dirty="0">
                <a:solidFill>
                  <a:srgbClr val="0071BC"/>
                </a:solidFill>
                <a:effectLst/>
                <a:highlight>
                  <a:srgbClr val="FFFFFF"/>
                </a:highlight>
                <a:latin typeface="BlinkMacSystemFont"/>
                <a:hlinkClick r:id="rId5"/>
              </a:rPr>
              <a:t>Giorgio Alfredo </a:t>
            </a:r>
            <a:r>
              <a:rPr lang="it-IT" sz="1400" b="0" i="0" u="none" strike="noStrike" dirty="0" err="1">
                <a:solidFill>
                  <a:srgbClr val="0071BC"/>
                </a:solidFill>
                <a:effectLst/>
                <a:highlight>
                  <a:srgbClr val="FFFFFF"/>
                </a:highlight>
                <a:latin typeface="BlinkMacSystemFont"/>
                <a:hlinkClick r:id="rId5"/>
              </a:rPr>
              <a:t>Pedroso</a:t>
            </a:r>
            <a:r>
              <a:rPr lang="it-IT" sz="1400" b="0" i="0" u="none" strike="noStrike" dirty="0">
                <a:solidFill>
                  <a:srgbClr val="0071BC"/>
                </a:solidFill>
                <a:effectLst/>
                <a:highlight>
                  <a:srgbClr val="FFFFFF"/>
                </a:highlight>
                <a:latin typeface="BlinkMacSystemFont"/>
                <a:hlinkClick r:id="rId5"/>
              </a:rPr>
              <a:t> Baretta</a:t>
            </a:r>
            <a:r>
              <a:rPr lang="it-IT" sz="1400" b="0" i="0" baseline="30000" dirty="0">
                <a:solidFill>
                  <a:srgbClr val="5B616B"/>
                </a:solidFill>
                <a:effectLst/>
                <a:highlight>
                  <a:srgbClr val="FFFFFF"/>
                </a:highlight>
                <a:latin typeface="BlinkMacSystemFont"/>
              </a:rPr>
              <a:t> </a:t>
            </a:r>
            <a:r>
              <a:rPr lang="it-IT" sz="1400" b="0" i="0" u="none" strike="noStrike" baseline="30000" dirty="0">
                <a:solidFill>
                  <a:srgbClr val="323A45"/>
                </a:solidFill>
                <a:effectLst/>
                <a:highlight>
                  <a:srgbClr val="F1F1F1"/>
                </a:highlight>
                <a:latin typeface="BlinkMacSystemFont"/>
                <a:hlinkClick r:id="rId4" tooltip="Clínica Baretta, Curitiba, Brazil."/>
              </a:rPr>
              <a:t>1</a:t>
            </a:r>
            <a:r>
              <a:rPr lang="it-IT" sz="1400" b="0" i="0" dirty="0">
                <a:solidFill>
                  <a:srgbClr val="5B616B"/>
                </a:solidFill>
                <a:effectLst/>
                <a:highlight>
                  <a:srgbClr val="FFFFFF"/>
                </a:highlight>
                <a:latin typeface="BlinkMacSystemFont"/>
              </a:rPr>
              <a:t>, </a:t>
            </a:r>
            <a:r>
              <a:rPr lang="it-IT" sz="1400" b="0" i="0" u="none" strike="noStrike" dirty="0" err="1">
                <a:solidFill>
                  <a:srgbClr val="0071BC"/>
                </a:solidFill>
                <a:effectLst/>
                <a:highlight>
                  <a:srgbClr val="FFFFFF"/>
                </a:highlight>
                <a:latin typeface="BlinkMacSystemFont"/>
                <a:hlinkClick r:id="rId6"/>
              </a:rPr>
              <a:t>Daniéla</a:t>
            </a:r>
            <a:r>
              <a:rPr lang="it-IT" sz="1400" b="0" i="0" u="none" strike="noStrike" dirty="0">
                <a:solidFill>
                  <a:srgbClr val="0071BC"/>
                </a:solidFill>
                <a:effectLst/>
                <a:highlight>
                  <a:srgbClr val="FFFFFF"/>
                </a:highlight>
                <a:latin typeface="BlinkMacSystemFont"/>
                <a:hlinkClick r:id="rId6"/>
              </a:rPr>
              <a:t> De Oliveira Magro</a:t>
            </a:r>
            <a:r>
              <a:rPr lang="it-IT" sz="1400" b="0" i="0" baseline="30000" dirty="0">
                <a:solidFill>
                  <a:srgbClr val="5B616B"/>
                </a:solidFill>
                <a:effectLst/>
                <a:highlight>
                  <a:srgbClr val="FFFFFF"/>
                </a:highlight>
                <a:latin typeface="BlinkMacSystemFont"/>
              </a:rPr>
              <a:t> </a:t>
            </a:r>
            <a:r>
              <a:rPr lang="it-IT" sz="1400" b="0" i="0" u="none" strike="noStrike" baseline="30000" dirty="0">
                <a:solidFill>
                  <a:srgbClr val="323A45"/>
                </a:solidFill>
                <a:effectLst/>
                <a:highlight>
                  <a:srgbClr val="F1F1F1"/>
                </a:highlight>
                <a:latin typeface="BlinkMacSystemFont"/>
                <a:hlinkClick r:id="rId7" tooltip="Department of Surgery, Faculty of Medical Sciences, State University of Campinas UNICAMP-SP, Campinas Sao Paulo, Brazil."/>
              </a:rPr>
              <a:t>2</a:t>
            </a:r>
            <a:r>
              <a:rPr lang="it-IT" sz="1400" b="0" i="0" dirty="0">
                <a:solidFill>
                  <a:srgbClr val="5B616B"/>
                </a:solidFill>
                <a:effectLst/>
                <a:highlight>
                  <a:srgbClr val="FFFFFF"/>
                </a:highlight>
                <a:latin typeface="BlinkMacSystemFont"/>
              </a:rPr>
              <a:t>, </a:t>
            </a:r>
            <a:r>
              <a:rPr lang="it-IT" sz="1400" b="0" i="0" u="none" strike="noStrike" dirty="0">
                <a:solidFill>
                  <a:srgbClr val="0071BC"/>
                </a:solidFill>
                <a:effectLst/>
                <a:highlight>
                  <a:srgbClr val="FFFFFF"/>
                </a:highlight>
                <a:latin typeface="BlinkMacSystemFont"/>
                <a:hlinkClick r:id="rId8"/>
              </a:rPr>
              <a:t>Cesar Luiz </a:t>
            </a:r>
            <a:r>
              <a:rPr lang="it-IT" sz="1400" b="0" i="0" u="none" strike="noStrike" dirty="0" err="1">
                <a:solidFill>
                  <a:srgbClr val="0071BC"/>
                </a:solidFill>
                <a:effectLst/>
                <a:highlight>
                  <a:srgbClr val="FFFFFF"/>
                </a:highlight>
                <a:latin typeface="BlinkMacSystemFont"/>
                <a:hlinkClick r:id="rId8"/>
              </a:rPr>
              <a:t>Boguszewski</a:t>
            </a:r>
            <a:r>
              <a:rPr lang="it-IT" sz="1400" b="0" i="0" baseline="30000" dirty="0">
                <a:solidFill>
                  <a:srgbClr val="5B616B"/>
                </a:solidFill>
                <a:effectLst/>
                <a:highlight>
                  <a:srgbClr val="FFFFFF"/>
                </a:highlight>
                <a:latin typeface="BlinkMacSystemFont"/>
              </a:rPr>
              <a:t> </a:t>
            </a:r>
            <a:r>
              <a:rPr lang="it-IT" sz="1400" b="0" i="0" u="none" strike="noStrike" baseline="30000" dirty="0">
                <a:solidFill>
                  <a:srgbClr val="323A45"/>
                </a:solidFill>
                <a:effectLst/>
                <a:highlight>
                  <a:srgbClr val="F1F1F1"/>
                </a:highlight>
                <a:latin typeface="BlinkMacSystemFont"/>
                <a:hlinkClick r:id="rId9" tooltip="Department of Internal Medicine, Federal University of Parana, Curitiba, Brazil."/>
              </a:rPr>
              <a:t>3</a:t>
            </a:r>
            <a:r>
              <a:rPr lang="it-IT" sz="1400" b="0" i="0" dirty="0">
                <a:solidFill>
                  <a:srgbClr val="5B616B"/>
                </a:solidFill>
                <a:effectLst/>
                <a:highlight>
                  <a:srgbClr val="FFFFFF"/>
                </a:highlight>
                <a:latin typeface="BlinkMacSystemFont"/>
              </a:rPr>
              <a:t>, </a:t>
            </a:r>
            <a:r>
              <a:rPr lang="it-IT" sz="1400" b="0" i="0" u="none" strike="noStrike" dirty="0">
                <a:solidFill>
                  <a:srgbClr val="0071BC"/>
                </a:solidFill>
                <a:effectLst/>
                <a:highlight>
                  <a:srgbClr val="FFFFFF"/>
                </a:highlight>
                <a:latin typeface="BlinkMacSystemFont"/>
                <a:hlinkClick r:id="rId10"/>
              </a:rPr>
              <a:t>Igor Braga Ribeiro</a:t>
            </a:r>
            <a:r>
              <a:rPr lang="it-IT" sz="1400" b="0" i="0" baseline="30000" dirty="0">
                <a:solidFill>
                  <a:srgbClr val="5B616B"/>
                </a:solidFill>
                <a:effectLst/>
                <a:highlight>
                  <a:srgbClr val="FFFFFF"/>
                </a:highlight>
                <a:latin typeface="BlinkMacSystemFont"/>
              </a:rPr>
              <a:t> </a:t>
            </a:r>
            <a:r>
              <a:rPr lang="it-IT" sz="1400" b="0" i="0" u="none" strike="noStrike" baseline="30000" dirty="0">
                <a:solidFill>
                  <a:srgbClr val="323A45"/>
                </a:solidFill>
                <a:effectLst/>
                <a:highlight>
                  <a:srgbClr val="F1F1F1"/>
                </a:highlight>
                <a:latin typeface="BlinkMacSystemFont"/>
                <a:hlinkClick r:id="rId11" tooltip="Gastrointestinal Endoscopy Unit, Hospital das Clínicas, University of Sao Paulo School of Medicine, Av. Dr Eneas de Carvalho Aguiar, 225, 6o andar, bloco 3, Cerqueira Cesar, Sao Paulo, 05403-010, Brazil. igorbraga1@gmail.com."/>
              </a:rPr>
              <a:t>4</a:t>
            </a:r>
            <a:r>
              <a:rPr lang="it-IT" sz="1400" b="0" i="0" dirty="0">
                <a:solidFill>
                  <a:srgbClr val="5B616B"/>
                </a:solidFill>
                <a:effectLst/>
                <a:highlight>
                  <a:srgbClr val="FFFFFF"/>
                </a:highlight>
                <a:latin typeface="BlinkMacSystemFont"/>
              </a:rPr>
              <a:t>, </a:t>
            </a:r>
            <a:r>
              <a:rPr lang="it-IT" sz="1400" b="0" i="0" u="none" strike="noStrike" dirty="0" err="1">
                <a:solidFill>
                  <a:srgbClr val="0071BC"/>
                </a:solidFill>
                <a:effectLst/>
                <a:highlight>
                  <a:srgbClr val="FFFFFF"/>
                </a:highlight>
                <a:latin typeface="BlinkMacSystemFont"/>
                <a:hlinkClick r:id="rId12"/>
              </a:rPr>
              <a:t>Pichamol</a:t>
            </a:r>
            <a:r>
              <a:rPr lang="it-IT" sz="1400" b="0" i="0" u="none" strike="noStrike" dirty="0">
                <a:solidFill>
                  <a:srgbClr val="0071BC"/>
                </a:solidFill>
                <a:effectLst/>
                <a:highlight>
                  <a:srgbClr val="FFFFFF"/>
                </a:highlight>
                <a:latin typeface="BlinkMacSystemFont"/>
                <a:hlinkClick r:id="rId12"/>
              </a:rPr>
              <a:t> </a:t>
            </a:r>
            <a:r>
              <a:rPr lang="it-IT" sz="1400" b="0" i="0" u="none" strike="noStrike" dirty="0" err="1">
                <a:solidFill>
                  <a:srgbClr val="0071BC"/>
                </a:solidFill>
                <a:effectLst/>
                <a:highlight>
                  <a:srgbClr val="FFFFFF"/>
                </a:highlight>
                <a:latin typeface="BlinkMacSystemFont"/>
                <a:hlinkClick r:id="rId12"/>
              </a:rPr>
              <a:t>Jirapinyo</a:t>
            </a:r>
            <a:r>
              <a:rPr lang="it-IT" sz="1400" b="0" i="0" baseline="30000" dirty="0">
                <a:solidFill>
                  <a:srgbClr val="5B616B"/>
                </a:solidFill>
                <a:effectLst/>
                <a:highlight>
                  <a:srgbClr val="FFFFFF"/>
                </a:highlight>
                <a:latin typeface="BlinkMacSystemFont"/>
              </a:rPr>
              <a:t> </a:t>
            </a:r>
            <a:r>
              <a:rPr lang="it-IT" sz="1400" b="0" i="0" u="none" strike="noStrike" baseline="30000" dirty="0">
                <a:solidFill>
                  <a:srgbClr val="323A45"/>
                </a:solidFill>
                <a:effectLst/>
                <a:highlight>
                  <a:srgbClr val="F1F1F1"/>
                </a:highlight>
                <a:latin typeface="BlinkMacSystemFont"/>
                <a:hlinkClick r:id="rId13" tooltip="Division of Gasteoenterology, Hepatology and Endoscopy, Brigham and Women's Hospital, Harvard Medical School, Boston, MA, USA."/>
              </a:rPr>
              <a:t>5</a:t>
            </a:r>
            <a:r>
              <a:rPr lang="it-IT" sz="1400" b="0" i="0" dirty="0">
                <a:solidFill>
                  <a:srgbClr val="5B616B"/>
                </a:solidFill>
                <a:effectLst/>
                <a:highlight>
                  <a:srgbClr val="FFFFFF"/>
                </a:highlight>
                <a:latin typeface="BlinkMacSystemFont"/>
              </a:rPr>
              <a:t>, </a:t>
            </a:r>
            <a:r>
              <a:rPr lang="it-IT" sz="1400" b="0" i="0" u="none" strike="noStrike" dirty="0">
                <a:solidFill>
                  <a:srgbClr val="0071BC"/>
                </a:solidFill>
                <a:effectLst/>
                <a:highlight>
                  <a:srgbClr val="FFFFFF"/>
                </a:highlight>
                <a:latin typeface="BlinkMacSystemFont"/>
                <a:hlinkClick r:id="rId14"/>
              </a:rPr>
              <a:t>Diogo </a:t>
            </a:r>
            <a:r>
              <a:rPr lang="it-IT" sz="1400" b="0" i="0" u="none" strike="noStrike" dirty="0" err="1">
                <a:solidFill>
                  <a:srgbClr val="0071BC"/>
                </a:solidFill>
                <a:effectLst/>
                <a:highlight>
                  <a:srgbClr val="FFFFFF"/>
                </a:highlight>
                <a:latin typeface="BlinkMacSystemFont"/>
                <a:hlinkClick r:id="rId14"/>
              </a:rPr>
              <a:t>Turiani</a:t>
            </a:r>
            <a:r>
              <a:rPr lang="it-IT" sz="1400" b="0" i="0" u="none" strike="noStrike" dirty="0">
                <a:solidFill>
                  <a:srgbClr val="0071BC"/>
                </a:solidFill>
                <a:effectLst/>
                <a:highlight>
                  <a:srgbClr val="FFFFFF"/>
                </a:highlight>
                <a:latin typeface="BlinkMacSystemFont"/>
                <a:hlinkClick r:id="rId14"/>
              </a:rPr>
              <a:t> </a:t>
            </a:r>
            <a:r>
              <a:rPr lang="it-IT" sz="1400" b="0" i="0" u="none" strike="noStrike" dirty="0" err="1">
                <a:solidFill>
                  <a:srgbClr val="0071BC"/>
                </a:solidFill>
                <a:effectLst/>
                <a:highlight>
                  <a:srgbClr val="FFFFFF"/>
                </a:highlight>
                <a:latin typeface="BlinkMacSystemFont"/>
                <a:hlinkClick r:id="rId14"/>
              </a:rPr>
              <a:t>Hourneaux</a:t>
            </a:r>
            <a:r>
              <a:rPr lang="it-IT" sz="1400" b="0" i="0" u="none" strike="noStrike" dirty="0">
                <a:solidFill>
                  <a:srgbClr val="0071BC"/>
                </a:solidFill>
                <a:effectLst/>
                <a:highlight>
                  <a:srgbClr val="FFFFFF"/>
                </a:highlight>
                <a:latin typeface="BlinkMacSystemFont"/>
                <a:hlinkClick r:id="rId14"/>
              </a:rPr>
              <a:t> de Moura</a:t>
            </a:r>
            <a:r>
              <a:rPr lang="it-IT" sz="1400" b="0" i="0" baseline="30000" dirty="0">
                <a:solidFill>
                  <a:srgbClr val="5B616B"/>
                </a:solidFill>
                <a:effectLst/>
                <a:highlight>
                  <a:srgbClr val="FFFFFF"/>
                </a:highlight>
                <a:latin typeface="BlinkMacSystemFont"/>
              </a:rPr>
              <a:t> </a:t>
            </a:r>
            <a:r>
              <a:rPr lang="it-IT" sz="1400" b="0" i="0" u="none" strike="noStrike" baseline="30000" dirty="0">
                <a:solidFill>
                  <a:srgbClr val="323A45"/>
                </a:solidFill>
                <a:effectLst/>
                <a:highlight>
                  <a:srgbClr val="F1F1F1"/>
                </a:highlight>
                <a:latin typeface="BlinkMacSystemFont"/>
                <a:hlinkClick r:id="rId15" tooltip="Gastrointestinal Endoscopy Unit, Hospital das Clínicas, University of Sao Paulo School of Medicine, Av. Dr Eneas de Carvalho Aguiar, 225, 6o andar, bloco 3, Cerqueira Cesar, Sao Paulo, 05403-010, Brazil."/>
              </a:rPr>
              <a:t>6</a:t>
            </a:r>
            <a:r>
              <a:rPr lang="it-IT" sz="1400" b="0" i="0" baseline="30000" dirty="0">
                <a:solidFill>
                  <a:srgbClr val="5B616B"/>
                </a:solidFill>
                <a:effectLst/>
                <a:highlight>
                  <a:srgbClr val="FFFFFF"/>
                </a:highlight>
                <a:latin typeface="BlinkMacSystemFont"/>
              </a:rPr>
              <a:t> </a:t>
            </a:r>
            <a:r>
              <a:rPr lang="it-IT" sz="1400" b="0" i="0" u="none" strike="noStrike" baseline="30000" dirty="0">
                <a:solidFill>
                  <a:srgbClr val="323A45"/>
                </a:solidFill>
                <a:effectLst/>
                <a:highlight>
                  <a:srgbClr val="F1F1F1"/>
                </a:highlight>
                <a:latin typeface="BlinkMacSystemFont"/>
                <a:hlinkClick r:id="rId13" tooltip="Division of Gasteoenterology, Hepatology and Endoscopy, Brigham and Women's Hospital, Harvard Medical School, Boston, MA, USA."/>
              </a:rPr>
              <a:t>5</a:t>
            </a:r>
            <a:r>
              <a:rPr lang="it-IT" sz="1400" b="0" i="0" u="none" strike="noStrike" baseline="30000" dirty="0">
                <a:solidFill>
                  <a:srgbClr val="323A45"/>
                </a:solidFill>
                <a:effectLst/>
                <a:highlight>
                  <a:srgbClr val="F1F1F1"/>
                </a:highlight>
                <a:latin typeface="BlinkMacSystemFont"/>
              </a:rPr>
              <a:t>   2020</a:t>
            </a:r>
            <a:endParaRPr lang="it-IT" sz="1400" b="0" i="0" dirty="0">
              <a:solidFill>
                <a:srgbClr val="5B616B"/>
              </a:solidFill>
              <a:effectLst/>
              <a:highlight>
                <a:srgbClr val="FFFFFF"/>
              </a:highlight>
              <a:latin typeface="BlinkMacSystemFont"/>
            </a:endParaRPr>
          </a:p>
        </p:txBody>
      </p:sp>
      <p:pic>
        <p:nvPicPr>
          <p:cNvPr id="8" name="Immagine 7">
            <a:extLst>
              <a:ext uri="{FF2B5EF4-FFF2-40B4-BE49-F238E27FC236}">
                <a16:creationId xmlns:a16="http://schemas.microsoft.com/office/drawing/2014/main" id="{C782B596-A199-B5BC-7E61-BA4093484039}"/>
              </a:ext>
            </a:extLst>
          </p:cNvPr>
          <p:cNvPicPr>
            <a:picLocks noChangeAspect="1"/>
          </p:cNvPicPr>
          <p:nvPr/>
        </p:nvPicPr>
        <p:blipFill>
          <a:blip r:embed="rId16"/>
          <a:stretch>
            <a:fillRect/>
          </a:stretch>
        </p:blipFill>
        <p:spPr>
          <a:xfrm>
            <a:off x="443909" y="1270622"/>
            <a:ext cx="4141138" cy="3564613"/>
          </a:xfrm>
          <a:prstGeom prst="rect">
            <a:avLst/>
          </a:prstGeom>
        </p:spPr>
      </p:pic>
      <p:pic>
        <p:nvPicPr>
          <p:cNvPr id="10" name="Immagine 9">
            <a:extLst>
              <a:ext uri="{FF2B5EF4-FFF2-40B4-BE49-F238E27FC236}">
                <a16:creationId xmlns:a16="http://schemas.microsoft.com/office/drawing/2014/main" id="{7C0BD346-5C75-E068-F0BE-0CA211AACCB6}"/>
              </a:ext>
            </a:extLst>
          </p:cNvPr>
          <p:cNvPicPr>
            <a:picLocks noChangeAspect="1"/>
          </p:cNvPicPr>
          <p:nvPr/>
        </p:nvPicPr>
        <p:blipFill rotWithShape="1">
          <a:blip r:embed="rId17"/>
          <a:srcRect b="2342"/>
          <a:stretch/>
        </p:blipFill>
        <p:spPr>
          <a:xfrm>
            <a:off x="4904897" y="1236454"/>
            <a:ext cx="6505054" cy="4835958"/>
          </a:xfrm>
          <a:prstGeom prst="rect">
            <a:avLst/>
          </a:prstGeom>
        </p:spPr>
      </p:pic>
      <p:sp>
        <p:nvSpPr>
          <p:cNvPr id="2" name="Ovale 1">
            <a:extLst>
              <a:ext uri="{FF2B5EF4-FFF2-40B4-BE49-F238E27FC236}">
                <a16:creationId xmlns:a16="http://schemas.microsoft.com/office/drawing/2014/main" id="{A2E75949-E21A-9E7A-DCF2-76291F1FDA4A}"/>
              </a:ext>
            </a:extLst>
          </p:cNvPr>
          <p:cNvSpPr/>
          <p:nvPr/>
        </p:nvSpPr>
        <p:spPr>
          <a:xfrm>
            <a:off x="498082" y="3562059"/>
            <a:ext cx="1189682" cy="105053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3" name="Freccia a destra 2">
            <a:extLst>
              <a:ext uri="{FF2B5EF4-FFF2-40B4-BE49-F238E27FC236}">
                <a16:creationId xmlns:a16="http://schemas.microsoft.com/office/drawing/2014/main" id="{8F6F3CCC-35A8-0F19-3D34-1C1D3D1EC855}"/>
              </a:ext>
            </a:extLst>
          </p:cNvPr>
          <p:cNvSpPr/>
          <p:nvPr/>
        </p:nvSpPr>
        <p:spPr>
          <a:xfrm rot="4540193">
            <a:off x="1020264" y="4863368"/>
            <a:ext cx="595144" cy="3122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BEF98C4F-3A2C-CD15-1A1C-FAE273759593}"/>
              </a:ext>
            </a:extLst>
          </p:cNvPr>
          <p:cNvSpPr txBox="1"/>
          <p:nvPr/>
        </p:nvSpPr>
        <p:spPr>
          <a:xfrm>
            <a:off x="625605" y="5346441"/>
            <a:ext cx="4027470" cy="646331"/>
          </a:xfrm>
          <a:prstGeom prst="rect">
            <a:avLst/>
          </a:prstGeom>
          <a:noFill/>
        </p:spPr>
        <p:txBody>
          <a:bodyPr wrap="square" rtlCol="0">
            <a:spAutoFit/>
          </a:bodyPr>
          <a:lstStyle/>
          <a:p>
            <a:pPr marL="285750" indent="-285750">
              <a:buFont typeface="Arial" panose="020B0604020202020204" pitchFamily="34" charset="0"/>
              <a:buChar char="•"/>
            </a:pPr>
            <a:r>
              <a:rPr lang="it-IT" dirty="0"/>
              <a:t>Large </a:t>
            </a:r>
            <a:r>
              <a:rPr lang="it-IT" dirty="0" err="1"/>
              <a:t>Diameter</a:t>
            </a:r>
            <a:r>
              <a:rPr lang="it-IT" dirty="0"/>
              <a:t> GJA</a:t>
            </a:r>
          </a:p>
          <a:p>
            <a:pPr marL="285750" indent="-285750">
              <a:buFont typeface="Arial" panose="020B0604020202020204" pitchFamily="34" charset="0"/>
              <a:buChar char="•"/>
            </a:pPr>
            <a:r>
              <a:rPr lang="it-IT" dirty="0" err="1"/>
              <a:t>Gastric</a:t>
            </a:r>
            <a:r>
              <a:rPr lang="it-IT" dirty="0"/>
              <a:t> </a:t>
            </a:r>
            <a:r>
              <a:rPr lang="it-IT" dirty="0" err="1"/>
              <a:t>pouch</a:t>
            </a:r>
            <a:r>
              <a:rPr lang="it-IT" dirty="0"/>
              <a:t> </a:t>
            </a:r>
            <a:r>
              <a:rPr lang="it-IT" dirty="0" err="1"/>
              <a:t>dilatation</a:t>
            </a:r>
            <a:endParaRPr lang="it-IT" dirty="0"/>
          </a:p>
        </p:txBody>
      </p:sp>
      <p:sp>
        <p:nvSpPr>
          <p:cNvPr id="9" name="Ovale 8">
            <a:extLst>
              <a:ext uri="{FF2B5EF4-FFF2-40B4-BE49-F238E27FC236}">
                <a16:creationId xmlns:a16="http://schemas.microsoft.com/office/drawing/2014/main" id="{16C682FC-2CB2-22EB-B480-CFF05251A104}"/>
              </a:ext>
            </a:extLst>
          </p:cNvPr>
          <p:cNvSpPr/>
          <p:nvPr/>
        </p:nvSpPr>
        <p:spPr>
          <a:xfrm>
            <a:off x="8746448" y="5669606"/>
            <a:ext cx="1069429" cy="32019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7" name="Freccia destra con strisce 6">
            <a:extLst>
              <a:ext uri="{FF2B5EF4-FFF2-40B4-BE49-F238E27FC236}">
                <a16:creationId xmlns:a16="http://schemas.microsoft.com/office/drawing/2014/main" id="{CAF2C6CD-FA9D-CB73-4ADF-873ACB9BE42A}"/>
              </a:ext>
            </a:extLst>
          </p:cNvPr>
          <p:cNvSpPr/>
          <p:nvPr/>
        </p:nvSpPr>
        <p:spPr>
          <a:xfrm>
            <a:off x="3735931" y="5343051"/>
            <a:ext cx="1168966" cy="522197"/>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con angoli arrotondati 5">
            <a:extLst>
              <a:ext uri="{FF2B5EF4-FFF2-40B4-BE49-F238E27FC236}">
                <a16:creationId xmlns:a16="http://schemas.microsoft.com/office/drawing/2014/main" id="{8845F5CD-4518-F532-7731-A051B2BF8E42}"/>
              </a:ext>
            </a:extLst>
          </p:cNvPr>
          <p:cNvSpPr/>
          <p:nvPr/>
        </p:nvSpPr>
        <p:spPr>
          <a:xfrm>
            <a:off x="498082" y="79296"/>
            <a:ext cx="3301898" cy="600180"/>
          </a:xfrm>
          <a:prstGeom prst="roundRect">
            <a:avLst/>
          </a:prstGeom>
          <a:solidFill>
            <a:srgbClr val="00ACB6">
              <a:alpha val="2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54304941"/>
      </p:ext>
    </p:extLst>
  </p:cSld>
  <p:clrMapOvr>
    <a:masterClrMapping/>
  </p:clrMapOvr>
  <mc:AlternateContent xmlns:mc="http://schemas.openxmlformats.org/markup-compatibility/2006" xmlns:p14="http://schemas.microsoft.com/office/powerpoint/2010/main">
    <mc:Choice Requires="p14">
      <p:transition spd="slow" p14:dur="2000" advTm="32640"/>
    </mc:Choice>
    <mc:Fallback xmlns="">
      <p:transition spd="slow" advTm="32640"/>
    </mc:Fallback>
  </mc:AlternateContent>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910</TotalTime>
  <Words>3036</Words>
  <Application>Microsoft Office PowerPoint</Application>
  <PresentationFormat>Widescreen</PresentationFormat>
  <Paragraphs>368</Paragraphs>
  <Slides>53</Slides>
  <Notes>39</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53</vt:i4>
      </vt:variant>
    </vt:vector>
  </HeadingPairs>
  <TitlesOfParts>
    <vt:vector size="68" baseType="lpstr">
      <vt:lpstr>Aptos Display</vt:lpstr>
      <vt:lpstr>Arial</vt:lpstr>
      <vt:lpstr>Arial</vt:lpstr>
      <vt:lpstr>Bebas Neue</vt:lpstr>
      <vt:lpstr>BlinkMacSystemFont</vt:lpstr>
      <vt:lpstr>Calibri</vt:lpstr>
      <vt:lpstr>Host Grotesk Medium</vt:lpstr>
      <vt:lpstr>Lato</vt:lpstr>
      <vt:lpstr>Merriweather</vt:lpstr>
      <vt:lpstr>Roboto</vt:lpstr>
      <vt:lpstr>Sora SemiBold</vt:lpstr>
      <vt:lpstr>Tahoma</vt:lpstr>
      <vt:lpstr>Times New Roman</vt:lpstr>
      <vt:lpstr>Wingdings</vt:lpstr>
      <vt:lpstr>RetrospectVTI</vt:lpstr>
      <vt:lpstr>IWL E WR  DOPO RYGB   OPZIONI TERAPEUTICHE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Standard ? from literature</vt:lpstr>
      <vt:lpstr>Presentazione standard di PowerPoint</vt:lpstr>
      <vt:lpstr>Presentazione standard di PowerPoint</vt:lpstr>
      <vt:lpstr>Presentazione standard di PowerPoint</vt:lpstr>
      <vt:lpstr>Long term results (+15 yrs) of standard RYGB:  Standard proximal RYGB fails to achieve long term weight maintenance and /or control of metabolic symdrome  A.Torres IFSO – Ec  Wien 2024</vt:lpstr>
      <vt:lpstr>Presentazione standard di PowerPoint</vt:lpstr>
      <vt:lpstr>Presentazione standard di PowerPoint</vt:lpstr>
      <vt:lpstr>Presentazione standard di PowerPoint</vt:lpstr>
      <vt:lpstr>Presentazione standard di PowerPoint</vt:lpstr>
      <vt:lpstr>TYPE  II :  Alimentary Limb  Enlongation / Distal Gastric By-pass </vt:lpstr>
      <vt:lpstr>SAGES Guidelines Committee endorsed by the ASMBS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Conversion to DS</vt:lpstr>
      <vt:lpstr>Presentazione standard di PowerPoint</vt:lpstr>
      <vt:lpstr>Presentazione standard di PowerPoint</vt:lpstr>
      <vt:lpstr>Single Anastomosis Jejuno-ileal (SAJI)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  r.bellini@ao-pisa.toscana.it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Rosario Bellini</cp:lastModifiedBy>
  <cp:revision>41</cp:revision>
  <dcterms:created xsi:type="dcterms:W3CDTF">2022-02-27T17:36:31Z</dcterms:created>
  <dcterms:modified xsi:type="dcterms:W3CDTF">2025-05-12T16:56:26Z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